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83" r:id="rId3"/>
    <p:sldId id="284" r:id="rId4"/>
    <p:sldId id="285" r:id="rId5"/>
    <p:sldId id="286" r:id="rId6"/>
    <p:sldId id="287" r:id="rId7"/>
    <p:sldId id="261" r:id="rId8"/>
    <p:sldId id="262" r:id="rId9"/>
    <p:sldId id="263" r:id="rId10"/>
    <p:sldId id="264" r:id="rId11"/>
    <p:sldId id="266" r:id="rId12"/>
    <p:sldId id="267" r:id="rId13"/>
    <p:sldId id="268" r:id="rId14"/>
    <p:sldId id="269" r:id="rId15"/>
    <p:sldId id="270" r:id="rId16"/>
    <p:sldId id="271" r:id="rId17"/>
    <p:sldId id="265"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6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88A7232B-C149-4359-9284-EDDD7A680605}" type="datetimeFigureOut">
              <a:rPr lang="fr-FR" smtClean="0"/>
              <a:t>17/10/2015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04C3FD2-7B33-46B3-8C5B-F1C27B59A40F}"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8A7232B-C149-4359-9284-EDDD7A680605}" type="datetimeFigureOut">
              <a:rPr lang="fr-FR" smtClean="0"/>
              <a:t>17/10/2015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04C3FD2-7B33-46B3-8C5B-F1C27B59A40F}"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8A7232B-C149-4359-9284-EDDD7A680605}" type="datetimeFigureOut">
              <a:rPr lang="fr-FR" smtClean="0"/>
              <a:t>17/10/2015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04C3FD2-7B33-46B3-8C5B-F1C27B59A40F}"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8A7232B-C149-4359-9284-EDDD7A680605}" type="datetimeFigureOut">
              <a:rPr lang="fr-FR" smtClean="0"/>
              <a:t>17/10/2015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04C3FD2-7B33-46B3-8C5B-F1C27B59A40F}"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88A7232B-C149-4359-9284-EDDD7A680605}" type="datetimeFigureOut">
              <a:rPr lang="fr-FR" smtClean="0"/>
              <a:t>17/10/2015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04C3FD2-7B33-46B3-8C5B-F1C27B59A40F}"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88A7232B-C149-4359-9284-EDDD7A680605}" type="datetimeFigureOut">
              <a:rPr lang="fr-FR" smtClean="0"/>
              <a:t>17/10/2015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04C3FD2-7B33-46B3-8C5B-F1C27B59A40F}"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8A7232B-C149-4359-9284-EDDD7A680605}" type="datetimeFigureOut">
              <a:rPr lang="fr-FR" smtClean="0"/>
              <a:t>17/10/2015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04C3FD2-7B33-46B3-8C5B-F1C27B59A40F}"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88A7232B-C149-4359-9284-EDDD7A680605}" type="datetimeFigureOut">
              <a:rPr lang="fr-FR" smtClean="0"/>
              <a:t>17/10/2015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04C3FD2-7B33-46B3-8C5B-F1C27B59A40F}"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8A7232B-C149-4359-9284-EDDD7A680605}" type="datetimeFigureOut">
              <a:rPr lang="fr-FR" smtClean="0"/>
              <a:t>17/10/2015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04C3FD2-7B33-46B3-8C5B-F1C27B59A40F}"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8A7232B-C149-4359-9284-EDDD7A680605}" type="datetimeFigureOut">
              <a:rPr lang="fr-FR" smtClean="0"/>
              <a:t>17/10/2015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04C3FD2-7B33-46B3-8C5B-F1C27B59A40F}"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8A7232B-C149-4359-9284-EDDD7A680605}" type="datetimeFigureOut">
              <a:rPr lang="fr-FR" smtClean="0"/>
              <a:t>17/10/2015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04C3FD2-7B33-46B3-8C5B-F1C27B59A40F}"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A7232B-C149-4359-9284-EDDD7A680605}" type="datetimeFigureOut">
              <a:rPr lang="fr-FR" smtClean="0"/>
              <a:t>17/10/2015</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4C3FD2-7B33-46B3-8C5B-F1C27B59A40F}"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85786" y="2500306"/>
            <a:ext cx="7772400" cy="1143008"/>
          </a:xfrm>
        </p:spPr>
        <p:txBody>
          <a:bodyPr>
            <a:normAutofit fontScale="90000"/>
          </a:bodyPr>
          <a:lstStyle/>
          <a:p>
            <a:r>
              <a:rPr lang="fr-FR" dirty="0" smtClean="0"/>
              <a:t>Industrie céramique: </a:t>
            </a:r>
            <a:r>
              <a:rPr lang="fr-FR" dirty="0" err="1" smtClean="0"/>
              <a:t>BREF's</a:t>
            </a:r>
            <a:r>
              <a:rPr lang="fr-FR" dirty="0" smtClean="0"/>
              <a:t/>
            </a:r>
            <a:br>
              <a:rPr lang="fr-FR" dirty="0" smtClean="0"/>
            </a:br>
            <a:r>
              <a:rPr lang="fr-FR" dirty="0" smtClean="0"/>
              <a:t>Efficacité énergétique</a:t>
            </a:r>
            <a:endParaRPr lang="fr-FR" dirty="0"/>
          </a:p>
        </p:txBody>
      </p:sp>
      <p:sp>
        <p:nvSpPr>
          <p:cNvPr id="3" name="Sous-titre 2"/>
          <p:cNvSpPr>
            <a:spLocks noGrp="1"/>
          </p:cNvSpPr>
          <p:nvPr>
            <p:ph type="subTitle" idx="1"/>
          </p:nvPr>
        </p:nvSpPr>
        <p:spPr>
          <a:xfrm>
            <a:off x="4886340" y="6000768"/>
            <a:ext cx="4257660" cy="857232"/>
          </a:xfrm>
        </p:spPr>
        <p:txBody>
          <a:bodyPr/>
          <a:lstStyle/>
          <a:p>
            <a:r>
              <a:rPr lang="fr-FR" dirty="0" smtClean="0"/>
              <a:t>Abdellatif Touzani</a:t>
            </a:r>
            <a:endParaRPr lang="fr-FR" dirty="0"/>
          </a:p>
        </p:txBody>
      </p:sp>
      <p:pic>
        <p:nvPicPr>
          <p:cNvPr id="5" name="Image 4" descr="Description : logo hd cluster.png"/>
          <p:cNvPicPr/>
          <p:nvPr/>
        </p:nvPicPr>
        <p:blipFill>
          <a:blip r:embed="rId2" cstate="print"/>
          <a:srcRect/>
          <a:stretch>
            <a:fillRect/>
          </a:stretch>
        </p:blipFill>
        <p:spPr bwMode="auto">
          <a:xfrm>
            <a:off x="2357422" y="285728"/>
            <a:ext cx="1177851" cy="954760"/>
          </a:xfrm>
          <a:prstGeom prst="rect">
            <a:avLst/>
          </a:prstGeom>
          <a:noFill/>
          <a:ln w="6350">
            <a:solidFill>
              <a:schemeClr val="bg1"/>
            </a:solidFill>
            <a:miter lim="800000"/>
            <a:headEnd/>
            <a:tailEnd/>
          </a:ln>
          <a:effectLst/>
        </p:spPr>
      </p:pic>
      <p:sp>
        <p:nvSpPr>
          <p:cNvPr id="1026" name="AutoShape 2" descr="Résultat de recherche d'images pour &quot;giz&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028" name="Picture 4" descr="http://www.france-volontaires.org/IMG/UserFiles/Images/giz.gif"/>
          <p:cNvPicPr>
            <a:picLocks noChangeAspect="1" noChangeArrowheads="1"/>
          </p:cNvPicPr>
          <p:nvPr/>
        </p:nvPicPr>
        <p:blipFill>
          <a:blip r:embed="rId3"/>
          <a:srcRect/>
          <a:stretch>
            <a:fillRect/>
          </a:stretch>
        </p:blipFill>
        <p:spPr bwMode="auto">
          <a:xfrm>
            <a:off x="5500694" y="142852"/>
            <a:ext cx="2896156" cy="1207157"/>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200" b="1" dirty="0" smtClean="0">
                <a:solidFill>
                  <a:srgbClr val="C00000"/>
                </a:solidFill>
              </a:rPr>
              <a:t>2- Récupération de la chaleur résiduelle des fours</a:t>
            </a:r>
            <a:br>
              <a:rPr lang="fr-FR" sz="3200" b="1" dirty="0" smtClean="0">
                <a:solidFill>
                  <a:srgbClr val="C00000"/>
                </a:solidFill>
              </a:rPr>
            </a:br>
            <a:endParaRPr lang="fr-FR" sz="3200" dirty="0">
              <a:solidFill>
                <a:srgbClr val="C00000"/>
              </a:solidFill>
            </a:endParaRPr>
          </a:p>
        </p:txBody>
      </p:sp>
      <p:sp>
        <p:nvSpPr>
          <p:cNvPr id="3" name="Espace réservé du contenu 2"/>
          <p:cNvSpPr>
            <a:spLocks noGrp="1"/>
          </p:cNvSpPr>
          <p:nvPr>
            <p:ph idx="1"/>
          </p:nvPr>
        </p:nvSpPr>
        <p:spPr>
          <a:xfrm>
            <a:off x="457200" y="1214422"/>
            <a:ext cx="8229600" cy="4911741"/>
          </a:xfrm>
        </p:spPr>
        <p:txBody>
          <a:bodyPr>
            <a:normAutofit/>
          </a:bodyPr>
          <a:lstStyle/>
          <a:p>
            <a:pPr algn="just">
              <a:buNone/>
            </a:pPr>
            <a:r>
              <a:rPr lang="fr-FR" dirty="0" smtClean="0"/>
              <a:t>    La </a:t>
            </a:r>
            <a:r>
              <a:rPr lang="fr-FR" dirty="0"/>
              <a:t>récupération de la chaleur résiduelle provenant des fours et notamment de leurs zones </a:t>
            </a:r>
            <a:r>
              <a:rPr lang="fr-FR" dirty="0" smtClean="0"/>
              <a:t>de refroidissement </a:t>
            </a:r>
            <a:r>
              <a:rPr lang="fr-FR" dirty="0"/>
              <a:t>sous forme d'air chaud peut, en principe, être appliquée à tous les secteurs de </a:t>
            </a:r>
            <a:r>
              <a:rPr lang="fr-FR" dirty="0" smtClean="0"/>
              <a:t>la céramique </a:t>
            </a:r>
            <a:r>
              <a:rPr lang="fr-FR" dirty="0"/>
              <a:t>pour chauffer les séchoirs.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a:solidFill>
                  <a:srgbClr val="C00000"/>
                </a:solidFill>
              </a:rPr>
              <a:t>Exemple de récupération de la chaleur d’un four de cuisson de carreaux pour deux séchoirs</a:t>
            </a:r>
            <a:br>
              <a:rPr lang="fr-FR" sz="3200" b="1" dirty="0">
                <a:solidFill>
                  <a:srgbClr val="C00000"/>
                </a:solidFill>
              </a:rPr>
            </a:br>
            <a:endParaRPr lang="fr-FR" sz="3200" dirty="0">
              <a:solidFill>
                <a:srgbClr val="C00000"/>
              </a:solidFill>
            </a:endParaRPr>
          </a:p>
        </p:txBody>
      </p:sp>
      <p:sp>
        <p:nvSpPr>
          <p:cNvPr id="3" name="Espace réservé du contenu 2"/>
          <p:cNvSpPr>
            <a:spLocks noGrp="1"/>
          </p:cNvSpPr>
          <p:nvPr>
            <p:ph idx="1"/>
          </p:nvPr>
        </p:nvSpPr>
        <p:spPr/>
        <p:txBody>
          <a:bodyPr>
            <a:normAutofit fontScale="92500" lnSpcReduction="10000"/>
          </a:bodyPr>
          <a:lstStyle/>
          <a:p>
            <a:r>
              <a:rPr lang="fr-FR" b="1" cap="all" dirty="0"/>
              <a:t>DONNÉES TECHNIQUES ET ÉCONOMIQUES</a:t>
            </a:r>
          </a:p>
          <a:p>
            <a:pPr lvl="1"/>
            <a:r>
              <a:rPr lang="fr-FR" dirty="0" smtClean="0"/>
              <a:t>Machine </a:t>
            </a:r>
            <a:r>
              <a:rPr lang="fr-FR" dirty="0"/>
              <a:t>depuis laquelle l’énergie thermique est récupérée </a:t>
            </a:r>
            <a:r>
              <a:rPr lang="fr-FR" dirty="0" smtClean="0"/>
              <a:t>: four </a:t>
            </a:r>
            <a:r>
              <a:rPr lang="fr-FR" dirty="0"/>
              <a:t>à porcelaine (</a:t>
            </a:r>
            <a:r>
              <a:rPr lang="fr-FR" dirty="0" err="1"/>
              <a:t>Temp</a:t>
            </a:r>
            <a:r>
              <a:rPr lang="fr-FR" dirty="0"/>
              <a:t> : 1 200 ºC</a:t>
            </a:r>
            <a:r>
              <a:rPr lang="fr-FR" dirty="0" smtClean="0"/>
              <a:t>)</a:t>
            </a:r>
          </a:p>
          <a:p>
            <a:pPr lvl="1"/>
            <a:r>
              <a:rPr lang="fr-FR" dirty="0" smtClean="0"/>
              <a:t>Machines </a:t>
            </a:r>
            <a:r>
              <a:rPr lang="fr-FR" dirty="0"/>
              <a:t>ayant recours à l’énergie thermique : séchoir à </a:t>
            </a:r>
            <a:r>
              <a:rPr lang="fr-FR" dirty="0" smtClean="0"/>
              <a:t>la sortie </a:t>
            </a:r>
            <a:r>
              <a:rPr lang="fr-FR" dirty="0"/>
              <a:t>de la presse</a:t>
            </a:r>
          </a:p>
          <a:p>
            <a:r>
              <a:rPr lang="fr-FR" b="1" cap="all" dirty="0"/>
              <a:t>NOMBRE DE FOURS : 1</a:t>
            </a:r>
          </a:p>
          <a:p>
            <a:pPr lvl="1"/>
            <a:r>
              <a:rPr lang="fr-FR" dirty="0" smtClean="0"/>
              <a:t>Production </a:t>
            </a:r>
            <a:r>
              <a:rPr lang="fr-FR" dirty="0"/>
              <a:t>journalière : 7 500 m</a:t>
            </a:r>
            <a:r>
              <a:rPr lang="fr-FR" baseline="30000" dirty="0"/>
              <a:t>2</a:t>
            </a:r>
            <a:r>
              <a:rPr lang="fr-FR" dirty="0"/>
              <a:t>/jour</a:t>
            </a:r>
            <a:r>
              <a:rPr lang="fr-FR" dirty="0" smtClean="0"/>
              <a:t>.</a:t>
            </a:r>
          </a:p>
          <a:p>
            <a:pPr lvl="1"/>
            <a:r>
              <a:rPr lang="fr-FR" dirty="0" smtClean="0"/>
              <a:t>Format </a:t>
            </a:r>
            <a:r>
              <a:rPr lang="fr-FR" dirty="0"/>
              <a:t>: 45 x 45 cm</a:t>
            </a:r>
            <a:r>
              <a:rPr lang="fr-FR" dirty="0" smtClean="0"/>
              <a:t>.</a:t>
            </a:r>
          </a:p>
          <a:p>
            <a:pPr lvl="1"/>
            <a:r>
              <a:rPr lang="fr-FR" dirty="0" smtClean="0"/>
              <a:t>Température </a:t>
            </a:r>
            <a:r>
              <a:rPr lang="fr-FR" dirty="0"/>
              <a:t>cheminée : 200ºC</a:t>
            </a:r>
            <a:r>
              <a:rPr lang="fr-FR" dirty="0" smtClean="0"/>
              <a:t>.</a:t>
            </a:r>
          </a:p>
          <a:p>
            <a:pPr lvl="1"/>
            <a:r>
              <a:rPr lang="fr-FR" dirty="0" smtClean="0"/>
              <a:t>Débit </a:t>
            </a:r>
            <a:r>
              <a:rPr lang="fr-FR" dirty="0"/>
              <a:t>cheminée : 16 500 Nm</a:t>
            </a:r>
            <a:r>
              <a:rPr lang="fr-FR" baseline="30000" dirty="0"/>
              <a:t>3</a:t>
            </a:r>
            <a:r>
              <a:rPr lang="fr-FR" dirty="0"/>
              <a:t>/h.</a:t>
            </a:r>
          </a:p>
          <a:p>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85000" lnSpcReduction="10000"/>
          </a:bodyPr>
          <a:lstStyle/>
          <a:p>
            <a:r>
              <a:rPr lang="fr-FR" b="1" cap="all" dirty="0"/>
              <a:t>NOMBRE DE SÉCHOIRS : 2</a:t>
            </a:r>
          </a:p>
          <a:p>
            <a:pPr lvl="1"/>
            <a:r>
              <a:rPr lang="fr-FR" dirty="0" smtClean="0"/>
              <a:t>Température </a:t>
            </a:r>
            <a:r>
              <a:rPr lang="fr-FR" dirty="0"/>
              <a:t>de travail : 140ºC</a:t>
            </a:r>
            <a:r>
              <a:rPr lang="fr-FR" dirty="0" smtClean="0"/>
              <a:t>.</a:t>
            </a:r>
          </a:p>
          <a:p>
            <a:pPr lvl="1"/>
            <a:r>
              <a:rPr lang="fr-FR" dirty="0" smtClean="0"/>
              <a:t>Débit </a:t>
            </a:r>
            <a:r>
              <a:rPr lang="fr-FR" dirty="0"/>
              <a:t>cheminée : 21 284 Nm</a:t>
            </a:r>
            <a:r>
              <a:rPr lang="fr-FR" baseline="30000" dirty="0"/>
              <a:t>3</a:t>
            </a:r>
            <a:r>
              <a:rPr lang="fr-FR" dirty="0"/>
              <a:t>/h – 30 000 </a:t>
            </a:r>
            <a:r>
              <a:rPr lang="fr-FR" dirty="0" smtClean="0"/>
              <a:t>kg/h</a:t>
            </a:r>
          </a:p>
          <a:p>
            <a:pPr lvl="1"/>
            <a:r>
              <a:rPr lang="fr-FR" dirty="0" smtClean="0"/>
              <a:t>Heures </a:t>
            </a:r>
            <a:r>
              <a:rPr lang="fr-FR" dirty="0"/>
              <a:t>de mise en service : 8 000 heures/an (par séchoir</a:t>
            </a:r>
            <a:r>
              <a:rPr lang="fr-FR" dirty="0" smtClean="0"/>
              <a:t>).</a:t>
            </a:r>
          </a:p>
          <a:p>
            <a:pPr lvl="1"/>
            <a:r>
              <a:rPr lang="fr-FR" dirty="0" smtClean="0"/>
              <a:t>Consommation </a:t>
            </a:r>
            <a:r>
              <a:rPr lang="fr-FR" dirty="0"/>
              <a:t>de gaz naturel : 80 Nm</a:t>
            </a:r>
            <a:r>
              <a:rPr lang="fr-FR" baseline="30000" dirty="0"/>
              <a:t>3</a:t>
            </a:r>
            <a:r>
              <a:rPr lang="fr-FR" dirty="0"/>
              <a:t>/h (par séchoir</a:t>
            </a:r>
            <a:r>
              <a:rPr lang="fr-FR" dirty="0" smtClean="0"/>
              <a:t>).</a:t>
            </a:r>
          </a:p>
          <a:p>
            <a:pPr lvl="1"/>
            <a:r>
              <a:rPr lang="fr-FR" dirty="0" smtClean="0"/>
              <a:t>Consommation </a:t>
            </a:r>
            <a:r>
              <a:rPr lang="fr-FR" dirty="0"/>
              <a:t>annuelle de gaz naturel : 640.000 Nm</a:t>
            </a:r>
            <a:r>
              <a:rPr lang="fr-FR" baseline="30000" dirty="0"/>
              <a:t>3</a:t>
            </a:r>
            <a:r>
              <a:rPr lang="fr-FR" dirty="0"/>
              <a:t>/an (par séchoir).</a:t>
            </a:r>
          </a:p>
          <a:p>
            <a:r>
              <a:rPr lang="fr-FR" b="1" cap="all" dirty="0"/>
              <a:t>DONNÉES DE CALCUL</a:t>
            </a:r>
          </a:p>
          <a:p>
            <a:pPr lvl="1"/>
            <a:r>
              <a:rPr lang="fr-FR" dirty="0"/>
              <a:t>Coût gaz naturel 0,34 €/</a:t>
            </a:r>
            <a:r>
              <a:rPr lang="fr-FR" dirty="0" smtClean="0"/>
              <a:t>Nm</a:t>
            </a:r>
            <a:r>
              <a:rPr lang="fr-FR" baseline="30000" dirty="0" smtClean="0"/>
              <a:t>3</a:t>
            </a:r>
          </a:p>
          <a:p>
            <a:pPr lvl="1"/>
            <a:r>
              <a:rPr lang="fr-FR" dirty="0" smtClean="0"/>
              <a:t>Coût </a:t>
            </a:r>
            <a:r>
              <a:rPr lang="fr-FR" dirty="0"/>
              <a:t>KWh électricité 0,12 €/</a:t>
            </a:r>
            <a:r>
              <a:rPr lang="fr-FR" dirty="0" smtClean="0"/>
              <a:t>KWh</a:t>
            </a:r>
          </a:p>
          <a:p>
            <a:pPr lvl="1"/>
            <a:r>
              <a:rPr lang="fr-FR" dirty="0" smtClean="0"/>
              <a:t>Heures </a:t>
            </a:r>
            <a:r>
              <a:rPr lang="fr-FR" dirty="0"/>
              <a:t>de mise en service par an 8 300,00 heures</a:t>
            </a:r>
          </a:p>
          <a:p>
            <a:endParaRPr lang="fr-FR" dirty="0"/>
          </a:p>
        </p:txBody>
      </p:sp>
      <p:sp>
        <p:nvSpPr>
          <p:cNvPr id="5" name="Titre 1"/>
          <p:cNvSpPr>
            <a:spLocks noGrp="1"/>
          </p:cNvSpPr>
          <p:nvPr>
            <p:ph type="title"/>
          </p:nvPr>
        </p:nvSpPr>
        <p:spPr>
          <a:xfrm>
            <a:off x="457200" y="274638"/>
            <a:ext cx="8229600" cy="1143000"/>
          </a:xfrm>
        </p:spPr>
        <p:txBody>
          <a:bodyPr>
            <a:noAutofit/>
          </a:bodyPr>
          <a:lstStyle/>
          <a:p>
            <a:r>
              <a:rPr lang="fr-FR" sz="3200" b="1" dirty="0">
                <a:solidFill>
                  <a:srgbClr val="C00000"/>
                </a:solidFill>
              </a:rPr>
              <a:t>Exemple de récupération de la chaleur d’un four de cuisson de carreaux pour deux séchoirs</a:t>
            </a:r>
            <a:br>
              <a:rPr lang="fr-FR" sz="3200" b="1" dirty="0">
                <a:solidFill>
                  <a:srgbClr val="C00000"/>
                </a:solidFill>
              </a:rPr>
            </a:br>
            <a:endParaRPr lang="fr-FR" sz="3200" dirty="0">
              <a:solidFill>
                <a:srgbClr val="C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85000" lnSpcReduction="20000"/>
          </a:bodyPr>
          <a:lstStyle/>
          <a:p>
            <a:r>
              <a:rPr lang="fr-FR" b="1" cap="all" dirty="0"/>
              <a:t>ÉNERGIE THERMIQUE</a:t>
            </a:r>
          </a:p>
          <a:p>
            <a:pPr lvl="1"/>
            <a:r>
              <a:rPr lang="fr-FR" dirty="0"/>
              <a:t>Débit d’air chauffé 18 146,00 </a:t>
            </a:r>
            <a:r>
              <a:rPr lang="fr-FR" dirty="0" smtClean="0"/>
              <a:t>kg/h</a:t>
            </a:r>
          </a:p>
          <a:p>
            <a:pPr lvl="1"/>
            <a:r>
              <a:rPr lang="fr-FR" dirty="0" smtClean="0"/>
              <a:t>Température </a:t>
            </a:r>
            <a:r>
              <a:rPr lang="fr-FR" dirty="0"/>
              <a:t>à l’entrée 20,00 </a:t>
            </a:r>
            <a:r>
              <a:rPr lang="fr-FR" dirty="0" smtClean="0"/>
              <a:t>ºC</a:t>
            </a:r>
          </a:p>
          <a:p>
            <a:pPr lvl="1"/>
            <a:r>
              <a:rPr lang="fr-FR" dirty="0" smtClean="0"/>
              <a:t>Température </a:t>
            </a:r>
            <a:r>
              <a:rPr lang="fr-FR" dirty="0"/>
              <a:t>à la sortie 170,00 </a:t>
            </a:r>
            <a:r>
              <a:rPr lang="fr-FR" dirty="0" smtClean="0"/>
              <a:t>ºC</a:t>
            </a:r>
          </a:p>
          <a:p>
            <a:pPr lvl="1"/>
            <a:r>
              <a:rPr lang="fr-FR" dirty="0" smtClean="0"/>
              <a:t>Économie </a:t>
            </a:r>
            <a:r>
              <a:rPr lang="fr-FR" dirty="0"/>
              <a:t>d’énergie 656 004,15 Nm</a:t>
            </a:r>
            <a:r>
              <a:rPr lang="fr-FR" baseline="30000" dirty="0"/>
              <a:t>3</a:t>
            </a:r>
            <a:r>
              <a:rPr lang="fr-FR" dirty="0"/>
              <a:t>/an</a:t>
            </a:r>
          </a:p>
          <a:p>
            <a:r>
              <a:rPr lang="fr-FR" b="1" cap="all" dirty="0"/>
              <a:t>ÉLECTRICITÉ</a:t>
            </a:r>
          </a:p>
          <a:p>
            <a:pPr lvl="1"/>
            <a:r>
              <a:rPr lang="fr-FR" dirty="0"/>
              <a:t>Puissance des moteurs de ventilateur 36,01 </a:t>
            </a:r>
            <a:r>
              <a:rPr lang="fr-FR" dirty="0" smtClean="0"/>
              <a:t>KW</a:t>
            </a:r>
          </a:p>
          <a:p>
            <a:pPr lvl="1"/>
            <a:r>
              <a:rPr lang="fr-FR" dirty="0" smtClean="0"/>
              <a:t>Consommation </a:t>
            </a:r>
            <a:r>
              <a:rPr lang="fr-FR" dirty="0"/>
              <a:t>annuelle d’électricité 298 897,86 </a:t>
            </a:r>
            <a:r>
              <a:rPr lang="fr-FR" dirty="0" smtClean="0"/>
              <a:t>KWh/an</a:t>
            </a:r>
          </a:p>
          <a:p>
            <a:pPr lvl="1"/>
            <a:r>
              <a:rPr lang="fr-FR" dirty="0" smtClean="0"/>
              <a:t>Économie </a:t>
            </a:r>
            <a:r>
              <a:rPr lang="fr-FR" dirty="0"/>
              <a:t>brute d’énergie (GN) 223 041,41 €/</a:t>
            </a:r>
            <a:r>
              <a:rPr lang="fr-FR" dirty="0" smtClean="0"/>
              <a:t>an</a:t>
            </a:r>
          </a:p>
          <a:p>
            <a:pPr lvl="1"/>
            <a:r>
              <a:rPr lang="fr-FR" dirty="0" smtClean="0"/>
              <a:t>Dépenses </a:t>
            </a:r>
            <a:r>
              <a:rPr lang="fr-FR" dirty="0"/>
              <a:t>d’électricité 35 867,74 €/</a:t>
            </a:r>
            <a:r>
              <a:rPr lang="fr-FR" dirty="0" smtClean="0"/>
              <a:t>an</a:t>
            </a:r>
          </a:p>
          <a:p>
            <a:pPr lvl="1"/>
            <a:r>
              <a:rPr lang="fr-FR" dirty="0" smtClean="0"/>
              <a:t>Coût </a:t>
            </a:r>
            <a:r>
              <a:rPr lang="fr-FR" dirty="0"/>
              <a:t>annuel O&amp;E 6 072,83 €/</a:t>
            </a:r>
            <a:r>
              <a:rPr lang="fr-FR" dirty="0" smtClean="0"/>
              <a:t>an</a:t>
            </a:r>
          </a:p>
          <a:p>
            <a:pPr lvl="1"/>
            <a:r>
              <a:rPr lang="fr-FR" dirty="0" smtClean="0"/>
              <a:t>Total </a:t>
            </a:r>
            <a:r>
              <a:rPr lang="fr-FR" dirty="0"/>
              <a:t>des économies d’énergie </a:t>
            </a:r>
            <a:r>
              <a:rPr lang="fr-FR" b="1" dirty="0">
                <a:solidFill>
                  <a:srgbClr val="C00000"/>
                </a:solidFill>
              </a:rPr>
              <a:t>181 </a:t>
            </a:r>
            <a:r>
              <a:rPr lang="fr-FR" b="1" dirty="0" smtClean="0">
                <a:solidFill>
                  <a:srgbClr val="C00000"/>
                </a:solidFill>
              </a:rPr>
              <a:t>100 </a:t>
            </a:r>
            <a:r>
              <a:rPr lang="fr-FR" b="1" dirty="0">
                <a:solidFill>
                  <a:srgbClr val="C00000"/>
                </a:solidFill>
              </a:rPr>
              <a:t>€/an</a:t>
            </a:r>
          </a:p>
          <a:p>
            <a:endParaRPr lang="fr-FR" dirty="0"/>
          </a:p>
        </p:txBody>
      </p:sp>
      <p:sp>
        <p:nvSpPr>
          <p:cNvPr id="4" name="Titre 1"/>
          <p:cNvSpPr>
            <a:spLocks noGrp="1"/>
          </p:cNvSpPr>
          <p:nvPr>
            <p:ph type="title"/>
          </p:nvPr>
        </p:nvSpPr>
        <p:spPr>
          <a:xfrm>
            <a:off x="457200" y="274638"/>
            <a:ext cx="8229600" cy="1143000"/>
          </a:xfrm>
        </p:spPr>
        <p:txBody>
          <a:bodyPr>
            <a:noAutofit/>
          </a:bodyPr>
          <a:lstStyle/>
          <a:p>
            <a:r>
              <a:rPr lang="fr-FR" sz="3200" b="1" dirty="0">
                <a:solidFill>
                  <a:srgbClr val="C00000"/>
                </a:solidFill>
              </a:rPr>
              <a:t>Exemple de récupération de la chaleur d’un four de cuisson de carreaux pour deux séchoirs</a:t>
            </a:r>
            <a:br>
              <a:rPr lang="fr-FR" sz="3200" b="1" dirty="0">
                <a:solidFill>
                  <a:srgbClr val="C00000"/>
                </a:solidFill>
              </a:rPr>
            </a:br>
            <a:endParaRPr lang="fr-FR" sz="3200" dirty="0">
              <a:solidFill>
                <a:srgbClr val="C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a:solidFill>
                  <a:srgbClr val="C00000"/>
                </a:solidFill>
              </a:rPr>
              <a:t>Exemple de récupération de la chaleur d’un four de cuisson de carreaux pour un atomiseur</a:t>
            </a:r>
            <a:br>
              <a:rPr lang="fr-FR" sz="3200" b="1" dirty="0">
                <a:solidFill>
                  <a:srgbClr val="C00000"/>
                </a:solidFill>
              </a:rPr>
            </a:br>
            <a:endParaRPr lang="fr-FR" sz="3200" dirty="0">
              <a:solidFill>
                <a:srgbClr val="C00000"/>
              </a:solidFill>
            </a:endParaRPr>
          </a:p>
        </p:txBody>
      </p:sp>
      <p:sp>
        <p:nvSpPr>
          <p:cNvPr id="3" name="Espace réservé du contenu 2"/>
          <p:cNvSpPr>
            <a:spLocks noGrp="1"/>
          </p:cNvSpPr>
          <p:nvPr>
            <p:ph idx="1"/>
          </p:nvPr>
        </p:nvSpPr>
        <p:spPr/>
        <p:txBody>
          <a:bodyPr>
            <a:normAutofit fontScale="85000" lnSpcReduction="20000"/>
          </a:bodyPr>
          <a:lstStyle/>
          <a:p>
            <a:r>
              <a:rPr lang="fr-FR" b="1" cap="all" dirty="0"/>
              <a:t>DONNÉES TECHNIQUES ET ÉCONOMIQUES</a:t>
            </a:r>
          </a:p>
          <a:p>
            <a:pPr lvl="1"/>
            <a:r>
              <a:rPr lang="fr-FR" dirty="0" smtClean="0"/>
              <a:t>Machines </a:t>
            </a:r>
            <a:r>
              <a:rPr lang="fr-FR" dirty="0"/>
              <a:t>depuis lesquelles l’énergie thermique est récupérée : 4 fours de cuisson des carreaux </a:t>
            </a:r>
            <a:r>
              <a:rPr lang="fr-FR" dirty="0" smtClean="0"/>
              <a:t>céramique</a:t>
            </a:r>
          </a:p>
          <a:p>
            <a:pPr lvl="1"/>
            <a:r>
              <a:rPr lang="fr-FR" dirty="0" smtClean="0"/>
              <a:t>Machines </a:t>
            </a:r>
            <a:r>
              <a:rPr lang="fr-FR" dirty="0"/>
              <a:t>ayant recours à l’énergie thermique : 1 atomiseur</a:t>
            </a:r>
            <a:r>
              <a:rPr lang="fr-FR" dirty="0" smtClean="0"/>
              <a:t>.</a:t>
            </a:r>
          </a:p>
          <a:p>
            <a:pPr lvl="1"/>
            <a:r>
              <a:rPr lang="fr-FR" dirty="0" smtClean="0"/>
              <a:t>Matériaux </a:t>
            </a:r>
            <a:r>
              <a:rPr lang="fr-FR" dirty="0"/>
              <a:t>cuits dans le four : grès pâte blanche et porcelaine</a:t>
            </a:r>
            <a:r>
              <a:rPr lang="fr-FR" dirty="0" smtClean="0"/>
              <a:t>.</a:t>
            </a:r>
          </a:p>
          <a:p>
            <a:pPr lvl="1"/>
            <a:r>
              <a:rPr lang="fr-FR" dirty="0" smtClean="0"/>
              <a:t>Température </a:t>
            </a:r>
            <a:r>
              <a:rPr lang="fr-FR" dirty="0"/>
              <a:t>de cuisson : 1 120 ºC – 1 200 ºC.</a:t>
            </a:r>
          </a:p>
          <a:p>
            <a:r>
              <a:rPr lang="fr-FR" b="1" cap="all" dirty="0"/>
              <a:t>NOMBRE DE FOURS : 4</a:t>
            </a:r>
          </a:p>
          <a:p>
            <a:pPr lvl="1"/>
            <a:r>
              <a:rPr lang="fr-FR" dirty="0" smtClean="0"/>
              <a:t>Température </a:t>
            </a:r>
            <a:r>
              <a:rPr lang="fr-FR" dirty="0"/>
              <a:t>de travail : 200ºC (chacun</a:t>
            </a:r>
            <a:r>
              <a:rPr lang="fr-FR" dirty="0" smtClean="0"/>
              <a:t>).</a:t>
            </a:r>
          </a:p>
          <a:p>
            <a:pPr lvl="1"/>
            <a:r>
              <a:rPr lang="fr-FR" dirty="0" smtClean="0"/>
              <a:t>Débit </a:t>
            </a:r>
            <a:r>
              <a:rPr lang="fr-FR" dirty="0"/>
              <a:t>cheminée : 52 000 Nm3/h (les 4 fours</a:t>
            </a:r>
            <a:r>
              <a:rPr lang="fr-FR" dirty="0" smtClean="0"/>
              <a:t>).</a:t>
            </a:r>
          </a:p>
          <a:p>
            <a:pPr lvl="1"/>
            <a:r>
              <a:rPr lang="fr-FR" dirty="0" smtClean="0"/>
              <a:t>Production </a:t>
            </a:r>
            <a:r>
              <a:rPr lang="fr-FR" dirty="0"/>
              <a:t>journalière : 7 000 m2/jour (par four).</a:t>
            </a:r>
          </a:p>
          <a:p>
            <a:endParaRPr lang="fr-F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solidFill>
                  <a:srgbClr val="C00000"/>
                </a:solidFill>
              </a:rPr>
              <a:t>Exemple de récupération de la chaleur d’un four de cuisson de carreaux pour un atomiseur</a:t>
            </a:r>
            <a:br>
              <a:rPr lang="fr-FR" sz="3200" b="1" dirty="0" smtClean="0">
                <a:solidFill>
                  <a:srgbClr val="C00000"/>
                </a:solidFill>
              </a:rPr>
            </a:br>
            <a:endParaRPr lang="fr-FR" sz="3200" dirty="0"/>
          </a:p>
        </p:txBody>
      </p:sp>
      <p:sp>
        <p:nvSpPr>
          <p:cNvPr id="3" name="Espace réservé du contenu 2"/>
          <p:cNvSpPr>
            <a:spLocks noGrp="1"/>
          </p:cNvSpPr>
          <p:nvPr>
            <p:ph idx="1"/>
          </p:nvPr>
        </p:nvSpPr>
        <p:spPr/>
        <p:txBody>
          <a:bodyPr>
            <a:normAutofit fontScale="85000" lnSpcReduction="20000"/>
          </a:bodyPr>
          <a:lstStyle/>
          <a:p>
            <a:r>
              <a:rPr lang="fr-FR" b="1" cap="all" dirty="0"/>
              <a:t>NOMBRE D’ATOMISEURS : 1</a:t>
            </a:r>
          </a:p>
          <a:p>
            <a:pPr lvl="1"/>
            <a:r>
              <a:rPr lang="fr-FR" dirty="0" smtClean="0"/>
              <a:t>Capacité </a:t>
            </a:r>
            <a:r>
              <a:rPr lang="fr-FR" dirty="0"/>
              <a:t>d’évaporation de l’eau : 6 600 l/h</a:t>
            </a:r>
            <a:r>
              <a:rPr lang="fr-FR" dirty="0" smtClean="0"/>
              <a:t>.</a:t>
            </a:r>
          </a:p>
          <a:p>
            <a:pPr lvl="1"/>
            <a:r>
              <a:rPr lang="fr-FR" dirty="0" smtClean="0"/>
              <a:t>Production </a:t>
            </a:r>
            <a:r>
              <a:rPr lang="fr-FR" dirty="0"/>
              <a:t>d’argile : 16 500 kg/h</a:t>
            </a:r>
            <a:r>
              <a:rPr lang="fr-FR" dirty="0" smtClean="0"/>
              <a:t>.</a:t>
            </a:r>
          </a:p>
          <a:p>
            <a:pPr lvl="1"/>
            <a:r>
              <a:rPr lang="fr-FR" dirty="0" smtClean="0"/>
              <a:t>Débit </a:t>
            </a:r>
            <a:r>
              <a:rPr lang="fr-FR" dirty="0"/>
              <a:t>d’air à l’entrée : 41 500 Nm3/h</a:t>
            </a:r>
            <a:r>
              <a:rPr lang="fr-FR" dirty="0" smtClean="0"/>
              <a:t>.</a:t>
            </a:r>
          </a:p>
          <a:p>
            <a:pPr lvl="1"/>
            <a:r>
              <a:rPr lang="fr-FR" dirty="0" smtClean="0"/>
              <a:t>Température </a:t>
            </a:r>
            <a:r>
              <a:rPr lang="fr-FR" dirty="0"/>
              <a:t>de travail : 520 – 600 ºC</a:t>
            </a:r>
            <a:r>
              <a:rPr lang="fr-FR" dirty="0" smtClean="0"/>
              <a:t>.</a:t>
            </a:r>
          </a:p>
          <a:p>
            <a:pPr lvl="1"/>
            <a:r>
              <a:rPr lang="fr-FR" dirty="0" smtClean="0"/>
              <a:t>Heures </a:t>
            </a:r>
            <a:r>
              <a:rPr lang="fr-FR" dirty="0"/>
              <a:t>de mise en service : 8 300 h/an</a:t>
            </a:r>
            <a:r>
              <a:rPr lang="fr-FR" dirty="0" smtClean="0"/>
              <a:t>.</a:t>
            </a:r>
          </a:p>
          <a:p>
            <a:pPr lvl="1"/>
            <a:r>
              <a:rPr lang="fr-FR" dirty="0" smtClean="0"/>
              <a:t>Consommation </a:t>
            </a:r>
            <a:r>
              <a:rPr lang="fr-FR" dirty="0"/>
              <a:t>de gaz naturel : 616 Nm3/heure</a:t>
            </a:r>
            <a:r>
              <a:rPr lang="fr-FR" dirty="0" smtClean="0"/>
              <a:t>.</a:t>
            </a:r>
          </a:p>
          <a:p>
            <a:pPr lvl="1"/>
            <a:r>
              <a:rPr lang="fr-FR" dirty="0" smtClean="0"/>
              <a:t>Consommation </a:t>
            </a:r>
            <a:r>
              <a:rPr lang="fr-FR" dirty="0"/>
              <a:t>de GN annuelle : 5 112 800 Nm3/an.</a:t>
            </a:r>
          </a:p>
          <a:p>
            <a:r>
              <a:rPr lang="fr-FR" b="1" cap="all" dirty="0"/>
              <a:t>DONNÉES DE CALCUL</a:t>
            </a:r>
          </a:p>
          <a:p>
            <a:pPr lvl="1"/>
            <a:r>
              <a:rPr lang="fr-FR" dirty="0"/>
              <a:t>Coût gaz naturel 0,34 €/</a:t>
            </a:r>
            <a:r>
              <a:rPr lang="fr-FR" dirty="0" smtClean="0"/>
              <a:t>Nm3</a:t>
            </a:r>
          </a:p>
          <a:p>
            <a:pPr lvl="1"/>
            <a:r>
              <a:rPr lang="fr-FR" dirty="0" smtClean="0"/>
              <a:t>Coût </a:t>
            </a:r>
            <a:r>
              <a:rPr lang="fr-FR" dirty="0"/>
              <a:t>KWh électricité 0,12 €/</a:t>
            </a:r>
            <a:r>
              <a:rPr lang="fr-FR" dirty="0" smtClean="0"/>
              <a:t>KWh</a:t>
            </a:r>
          </a:p>
          <a:p>
            <a:pPr lvl="1"/>
            <a:r>
              <a:rPr lang="fr-FR" dirty="0" smtClean="0"/>
              <a:t>Heures </a:t>
            </a:r>
            <a:r>
              <a:rPr lang="fr-FR" dirty="0"/>
              <a:t>de mise en service par an 8 300,00 h</a:t>
            </a:r>
          </a:p>
          <a:p>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solidFill>
                  <a:srgbClr val="C00000"/>
                </a:solidFill>
              </a:rPr>
              <a:t>Exemple de récupération de la chaleur d’un four de cuisson de carreaux pour un atomiseur</a:t>
            </a:r>
            <a:br>
              <a:rPr lang="fr-FR" sz="3200" b="1" dirty="0" smtClean="0">
                <a:solidFill>
                  <a:srgbClr val="C00000"/>
                </a:solidFill>
              </a:rPr>
            </a:br>
            <a:endParaRPr lang="fr-FR" sz="3200" dirty="0"/>
          </a:p>
        </p:txBody>
      </p:sp>
      <p:sp>
        <p:nvSpPr>
          <p:cNvPr id="3" name="Espace réservé du contenu 2"/>
          <p:cNvSpPr>
            <a:spLocks noGrp="1"/>
          </p:cNvSpPr>
          <p:nvPr>
            <p:ph idx="1"/>
          </p:nvPr>
        </p:nvSpPr>
        <p:spPr/>
        <p:txBody>
          <a:bodyPr>
            <a:normAutofit fontScale="85000" lnSpcReduction="20000"/>
          </a:bodyPr>
          <a:lstStyle/>
          <a:p>
            <a:r>
              <a:rPr lang="fr-FR" b="1" cap="all" dirty="0"/>
              <a:t>ÉNERGIE THERMIQUE</a:t>
            </a:r>
          </a:p>
          <a:p>
            <a:pPr lvl="1"/>
            <a:r>
              <a:rPr lang="fr-FR" dirty="0"/>
              <a:t>Débit d’air chauffé 66 368,00 </a:t>
            </a:r>
            <a:r>
              <a:rPr lang="fr-FR" dirty="0" smtClean="0"/>
              <a:t>kg/h</a:t>
            </a:r>
          </a:p>
          <a:p>
            <a:pPr lvl="1"/>
            <a:r>
              <a:rPr lang="fr-FR" dirty="0" smtClean="0"/>
              <a:t>Température </a:t>
            </a:r>
            <a:r>
              <a:rPr lang="fr-FR" dirty="0"/>
              <a:t>à l’entrée 20,00 </a:t>
            </a:r>
            <a:r>
              <a:rPr lang="fr-FR" dirty="0" smtClean="0"/>
              <a:t>ºC</a:t>
            </a:r>
          </a:p>
          <a:p>
            <a:pPr lvl="1"/>
            <a:r>
              <a:rPr lang="fr-FR" dirty="0" smtClean="0"/>
              <a:t>Température </a:t>
            </a:r>
            <a:r>
              <a:rPr lang="fr-FR" dirty="0"/>
              <a:t>à la sortie 170,00 </a:t>
            </a:r>
            <a:r>
              <a:rPr lang="fr-FR" dirty="0" smtClean="0"/>
              <a:t>ºC</a:t>
            </a:r>
          </a:p>
          <a:p>
            <a:pPr lvl="1"/>
            <a:r>
              <a:rPr lang="fr-FR" dirty="0" smtClean="0"/>
              <a:t>Volume </a:t>
            </a:r>
            <a:r>
              <a:rPr lang="fr-FR" dirty="0"/>
              <a:t>de gaz économisé 2 399 299,20 Nm3</a:t>
            </a:r>
          </a:p>
          <a:p>
            <a:r>
              <a:rPr lang="fr-FR" b="1" cap="all" dirty="0"/>
              <a:t>ÉLECTRICITÉ</a:t>
            </a:r>
          </a:p>
          <a:p>
            <a:pPr lvl="1"/>
            <a:r>
              <a:rPr lang="fr-FR" dirty="0"/>
              <a:t>Puissance des moteurs de ventilateur 104,00 </a:t>
            </a:r>
            <a:r>
              <a:rPr lang="fr-FR" dirty="0" smtClean="0"/>
              <a:t>KW</a:t>
            </a:r>
          </a:p>
          <a:p>
            <a:pPr lvl="1"/>
            <a:r>
              <a:rPr lang="fr-FR" dirty="0" smtClean="0"/>
              <a:t>Consommation </a:t>
            </a:r>
            <a:r>
              <a:rPr lang="fr-FR" dirty="0"/>
              <a:t>annuelle d’électricité 407 613,00 </a:t>
            </a:r>
            <a:r>
              <a:rPr lang="fr-FR" dirty="0" smtClean="0"/>
              <a:t>KWh/an</a:t>
            </a:r>
          </a:p>
          <a:p>
            <a:pPr lvl="1"/>
            <a:r>
              <a:rPr lang="fr-FR" dirty="0" smtClean="0"/>
              <a:t>Économie </a:t>
            </a:r>
            <a:r>
              <a:rPr lang="fr-FR" dirty="0"/>
              <a:t>brute d’énergie (GN) 815 761,73 €/</a:t>
            </a:r>
            <a:r>
              <a:rPr lang="fr-FR" dirty="0" smtClean="0"/>
              <a:t>an</a:t>
            </a:r>
          </a:p>
          <a:p>
            <a:pPr lvl="1"/>
            <a:r>
              <a:rPr lang="fr-FR" dirty="0" smtClean="0"/>
              <a:t>Dépenses </a:t>
            </a:r>
            <a:r>
              <a:rPr lang="fr-FR" dirty="0"/>
              <a:t>d’électricité 103 584,00 €/</a:t>
            </a:r>
            <a:r>
              <a:rPr lang="fr-FR" dirty="0" smtClean="0"/>
              <a:t>an</a:t>
            </a:r>
          </a:p>
          <a:p>
            <a:pPr lvl="1"/>
            <a:r>
              <a:rPr lang="fr-FR" dirty="0" smtClean="0"/>
              <a:t>Coût </a:t>
            </a:r>
            <a:r>
              <a:rPr lang="fr-FR" dirty="0"/>
              <a:t>annuel O&amp;E 7 894,68 €/</a:t>
            </a:r>
            <a:r>
              <a:rPr lang="fr-FR" dirty="0" smtClean="0"/>
              <a:t>an</a:t>
            </a:r>
          </a:p>
          <a:p>
            <a:pPr lvl="1"/>
            <a:r>
              <a:rPr lang="fr-FR" dirty="0" smtClean="0"/>
              <a:t>Total </a:t>
            </a:r>
            <a:r>
              <a:rPr lang="fr-FR" dirty="0"/>
              <a:t>des économies d’énergie </a:t>
            </a:r>
            <a:r>
              <a:rPr lang="fr-FR" b="1" dirty="0">
                <a:solidFill>
                  <a:srgbClr val="C00000"/>
                </a:solidFill>
              </a:rPr>
              <a:t>704 </a:t>
            </a:r>
            <a:r>
              <a:rPr lang="fr-FR" b="1" dirty="0" smtClean="0">
                <a:solidFill>
                  <a:srgbClr val="C00000"/>
                </a:solidFill>
              </a:rPr>
              <a:t>283 </a:t>
            </a:r>
            <a:r>
              <a:rPr lang="fr-FR" dirty="0"/>
              <a:t>€/an</a:t>
            </a:r>
          </a:p>
          <a:p>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solidFill>
                  <a:srgbClr val="C00000"/>
                </a:solidFill>
              </a:rPr>
              <a:t>Centrale de cogénération/centrale combinée d'électricité et de chaleur</a:t>
            </a:r>
            <a:br>
              <a:rPr lang="fr-FR" sz="3200" b="1" dirty="0" smtClean="0">
                <a:solidFill>
                  <a:srgbClr val="C00000"/>
                </a:solidFill>
              </a:rPr>
            </a:br>
            <a:endParaRPr lang="fr-FR" sz="3200" dirty="0">
              <a:solidFill>
                <a:srgbClr val="C00000"/>
              </a:solidFill>
            </a:endParaRPr>
          </a:p>
        </p:txBody>
      </p:sp>
      <p:sp>
        <p:nvSpPr>
          <p:cNvPr id="3" name="Espace réservé du contenu 2"/>
          <p:cNvSpPr>
            <a:spLocks noGrp="1"/>
          </p:cNvSpPr>
          <p:nvPr>
            <p:ph idx="1"/>
          </p:nvPr>
        </p:nvSpPr>
        <p:spPr>
          <a:xfrm>
            <a:off x="457200" y="1600201"/>
            <a:ext cx="8229600" cy="2543180"/>
          </a:xfrm>
        </p:spPr>
        <p:txBody>
          <a:bodyPr>
            <a:normAutofit fontScale="77500" lnSpcReduction="20000"/>
          </a:bodyPr>
          <a:lstStyle/>
          <a:p>
            <a:pPr algn="just"/>
            <a:r>
              <a:rPr lang="fr-FR" dirty="0"/>
              <a:t>La chaleur produite par les centrales mixtes thermiques et électriques peut être utilisée lors </a:t>
            </a:r>
            <a:r>
              <a:rPr lang="fr-FR" dirty="0" smtClean="0"/>
              <a:t>du procédé </a:t>
            </a:r>
            <a:r>
              <a:rPr lang="fr-FR" dirty="0"/>
              <a:t>de séchage par atomisation, notamment pour la fabrication des carreaux pour sols et murs </a:t>
            </a:r>
            <a:r>
              <a:rPr lang="fr-FR" dirty="0" smtClean="0"/>
              <a:t>et des </a:t>
            </a:r>
            <a:r>
              <a:rPr lang="fr-FR" dirty="0"/>
              <a:t>céramiques domestiques. Cette chaleur peut également servir aux séchoirs s'il leur faut </a:t>
            </a:r>
            <a:r>
              <a:rPr lang="fr-FR" dirty="0" smtClean="0"/>
              <a:t>un complément </a:t>
            </a:r>
            <a:r>
              <a:rPr lang="fr-FR" dirty="0"/>
              <a:t>de chaleur, notamment dans des </a:t>
            </a:r>
            <a:r>
              <a:rPr lang="fr-FR" dirty="0" smtClean="0"/>
              <a:t>briqueteries.</a:t>
            </a:r>
            <a:endParaRPr lang="fr-F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714348" y="714356"/>
            <a:ext cx="7772400" cy="1470025"/>
          </a:xfrm>
        </p:spPr>
        <p:txBody>
          <a:bodyPr/>
          <a:lstStyle/>
          <a:p>
            <a:r>
              <a:rPr lang="fr-FR" b="1" dirty="0">
                <a:solidFill>
                  <a:srgbClr val="C00000"/>
                </a:solidFill>
              </a:rPr>
              <a:t>L</a:t>
            </a:r>
            <a:r>
              <a:rPr lang="fr-FR" b="1" dirty="0" smtClean="0">
                <a:solidFill>
                  <a:srgbClr val="C00000"/>
                </a:solidFill>
              </a:rPr>
              <a:t>a sauvegarde de l’énergie </a:t>
            </a:r>
            <a:endParaRPr lang="fr-FR" b="1" dirty="0">
              <a:solidFill>
                <a:srgbClr val="C00000"/>
              </a:solidFill>
            </a:endParaRPr>
          </a:p>
        </p:txBody>
      </p:sp>
      <p:sp>
        <p:nvSpPr>
          <p:cNvPr id="5" name="Sous-titre 4"/>
          <p:cNvSpPr>
            <a:spLocks noGrp="1"/>
          </p:cNvSpPr>
          <p:nvPr>
            <p:ph type="subTitle" idx="1"/>
          </p:nvPr>
        </p:nvSpPr>
        <p:spPr>
          <a:xfrm>
            <a:off x="1357290" y="2357430"/>
            <a:ext cx="6400800" cy="1752600"/>
          </a:xfrm>
        </p:spPr>
        <p:txBody>
          <a:bodyPr>
            <a:noAutofit/>
          </a:bodyPr>
          <a:lstStyle/>
          <a:p>
            <a:r>
              <a:rPr lang="fr-FR" sz="2800" dirty="0" smtClean="0">
                <a:solidFill>
                  <a:schemeClr val="tx1"/>
                </a:solidFill>
              </a:rPr>
              <a:t>Industrie céramique</a:t>
            </a:r>
            <a:endParaRPr lang="fr-FR" sz="2800" dirty="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solidFill>
                  <a:srgbClr val="C00000"/>
                </a:solidFill>
              </a:rPr>
              <a:t>Séchage</a:t>
            </a:r>
            <a:endParaRPr lang="fr-FR" sz="3200" b="1" dirty="0">
              <a:solidFill>
                <a:srgbClr val="C00000"/>
              </a:solidFill>
            </a:endParaRPr>
          </a:p>
        </p:txBody>
      </p:sp>
      <p:sp>
        <p:nvSpPr>
          <p:cNvPr id="3" name="Espace réservé du contenu 2"/>
          <p:cNvSpPr>
            <a:spLocks noGrp="1"/>
          </p:cNvSpPr>
          <p:nvPr>
            <p:ph idx="1"/>
          </p:nvPr>
        </p:nvSpPr>
        <p:spPr/>
        <p:txBody>
          <a:bodyPr>
            <a:normAutofit fontScale="85000" lnSpcReduction="10000"/>
          </a:bodyPr>
          <a:lstStyle/>
          <a:p>
            <a:r>
              <a:rPr lang="fr-FR" dirty="0" smtClean="0"/>
              <a:t>Dans l’industrie céramique, le séchage consiste à évaporer l’eau physiquement lié (ou eau colloïdale). Il est bien connu que l’eau est caractérisée par une capacité calorifique élevée (4,2 kJ/kg K) et une très grande chaleur d’évaporation (2500 kJ/kg). Cette énergie est nécessaire afin de chauffer, puis évaporer l’eau contenue dans la pâte céramique. Ce qui est la cause directe d’une consommation énergétique élevée. Le principal objectif consiste donc à se rapprocher autant que possible de la consommation théorique et ainsi éviter les pertes énergétiques. </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C00000"/>
                </a:solidFill>
              </a:rPr>
              <a:t>Secteurs concernés</a:t>
            </a:r>
            <a:endParaRPr lang="fr-FR" b="1" dirty="0">
              <a:solidFill>
                <a:srgbClr val="C00000"/>
              </a:solidFill>
            </a:endParaRPr>
          </a:p>
        </p:txBody>
      </p:sp>
      <p:sp>
        <p:nvSpPr>
          <p:cNvPr id="3" name="Espace réservé du contenu 2"/>
          <p:cNvSpPr>
            <a:spLocks noGrp="1"/>
          </p:cNvSpPr>
          <p:nvPr>
            <p:ph idx="1"/>
          </p:nvPr>
        </p:nvSpPr>
        <p:spPr/>
        <p:txBody>
          <a:bodyPr>
            <a:normAutofit fontScale="92500" lnSpcReduction="20000"/>
          </a:bodyPr>
          <a:lstStyle/>
          <a:p>
            <a:r>
              <a:rPr lang="fr-FR" dirty="0"/>
              <a:t>Carrelage mural et de sol</a:t>
            </a:r>
          </a:p>
          <a:p>
            <a:r>
              <a:rPr lang="fr-FR" dirty="0"/>
              <a:t>Briques et tuiles</a:t>
            </a:r>
          </a:p>
          <a:p>
            <a:r>
              <a:rPr lang="fr-FR" dirty="0"/>
              <a:t>Articles de table et d'ornement (céramique domestique)</a:t>
            </a:r>
          </a:p>
          <a:p>
            <a:r>
              <a:rPr lang="fr-FR" dirty="0"/>
              <a:t>Produits réfractaires</a:t>
            </a:r>
          </a:p>
          <a:p>
            <a:r>
              <a:rPr lang="fr-FR" dirty="0"/>
              <a:t>Sanitaires</a:t>
            </a:r>
          </a:p>
          <a:p>
            <a:r>
              <a:rPr lang="fr-FR" dirty="0"/>
              <a:t>Céramiques techniques</a:t>
            </a:r>
          </a:p>
          <a:p>
            <a:r>
              <a:rPr lang="fr-FR" dirty="0"/>
              <a:t>Tuyaux en grès vitrifié</a:t>
            </a:r>
          </a:p>
          <a:p>
            <a:r>
              <a:rPr lang="fr-FR" dirty="0"/>
              <a:t>Granulats d'argile expansée</a:t>
            </a:r>
          </a:p>
          <a:p>
            <a:r>
              <a:rPr lang="fr-FR" dirty="0"/>
              <a:t>Abrasifs agglomérés pour meules vitrifiées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Energie nécessaire au séchage </a:t>
            </a:r>
            <a:endParaRPr lang="fr-FR" dirty="0"/>
          </a:p>
        </p:txBody>
      </p:sp>
      <p:pic>
        <p:nvPicPr>
          <p:cNvPr id="20482" name="Picture 2"/>
          <p:cNvPicPr>
            <a:picLocks noChangeAspect="1" noChangeArrowheads="1"/>
          </p:cNvPicPr>
          <p:nvPr/>
        </p:nvPicPr>
        <p:blipFill>
          <a:blip r:embed="rId2"/>
          <a:srcRect/>
          <a:stretch>
            <a:fillRect/>
          </a:stretch>
        </p:blipFill>
        <p:spPr bwMode="auto">
          <a:xfrm>
            <a:off x="928662" y="1285860"/>
            <a:ext cx="7419975" cy="5191125"/>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82594"/>
          </a:xfrm>
        </p:spPr>
        <p:txBody>
          <a:bodyPr>
            <a:normAutofit fontScale="90000"/>
          </a:bodyPr>
          <a:lstStyle/>
          <a:p>
            <a:r>
              <a:rPr lang="fr-FR" dirty="0" smtClean="0">
                <a:solidFill>
                  <a:srgbClr val="C00000"/>
                </a:solidFill>
              </a:rPr>
              <a:t>Conseils</a:t>
            </a:r>
            <a:endParaRPr lang="fr-FR" dirty="0">
              <a:solidFill>
                <a:srgbClr val="C00000"/>
              </a:solidFill>
            </a:endParaRPr>
          </a:p>
        </p:txBody>
      </p:sp>
      <p:sp>
        <p:nvSpPr>
          <p:cNvPr id="3" name="Espace réservé du contenu 2"/>
          <p:cNvSpPr>
            <a:spLocks noGrp="1"/>
          </p:cNvSpPr>
          <p:nvPr>
            <p:ph idx="1"/>
          </p:nvPr>
        </p:nvSpPr>
        <p:spPr>
          <a:xfrm>
            <a:off x="500034" y="857232"/>
            <a:ext cx="8229600" cy="5214974"/>
          </a:xfrm>
        </p:spPr>
        <p:txBody>
          <a:bodyPr>
            <a:noAutofit/>
          </a:bodyPr>
          <a:lstStyle/>
          <a:p>
            <a:r>
              <a:rPr lang="fr-FR" sz="1800" dirty="0" smtClean="0"/>
              <a:t>50% de l’énergie thermique dans la production de produit céramique est utilisée pour sécher. </a:t>
            </a:r>
          </a:p>
          <a:p>
            <a:r>
              <a:rPr lang="fr-FR" sz="1800" dirty="0" smtClean="0"/>
              <a:t> Un moyen de réduire la consommation d’énergie au niveau du séchage est de coupler le séchoir au four, et ainsi utiliser les calories perdues dans les fumées du four.</a:t>
            </a:r>
          </a:p>
          <a:p>
            <a:r>
              <a:rPr lang="fr-FR" sz="1800" dirty="0" smtClean="0"/>
              <a:t> Aujourd’hui le couplage séchoir / four est très courant, cependant un travail des deux outils en parallèle est important pour ne pas perdre de calories. Ce qui signifie qu’il ne faudrait pas d’arrêt le week-end sur l’ensemble de la chaine de production pour optimiser le rendement énergétique.</a:t>
            </a:r>
          </a:p>
          <a:p>
            <a:r>
              <a:rPr lang="fr-FR" sz="1800" dirty="0" smtClean="0"/>
              <a:t> Un autre moyen d’optimisation est d’ajouter un système de contrôle de ventilation/chauffage dans l’enceinte de séchage afin de contrôler l’atmosphère de séchage en fonction de la quantité d’eau à évaporer.</a:t>
            </a:r>
          </a:p>
          <a:p>
            <a:r>
              <a:rPr lang="fr-FR" sz="1800" dirty="0" smtClean="0"/>
              <a:t> L’utilisation de petites quantités d’air avec une haute température diminue la perte énergétique due au réchauffement de cet air.</a:t>
            </a:r>
          </a:p>
          <a:p>
            <a:r>
              <a:rPr lang="fr-FR" sz="1800" dirty="0" smtClean="0"/>
              <a:t> Une bonne circulation de l’air au travers des briques de structure permet un meilleur séchage .</a:t>
            </a:r>
          </a:p>
          <a:p>
            <a:r>
              <a:rPr lang="fr-FR" sz="1800" dirty="0" smtClean="0"/>
              <a:t> Le coût énergétique de séchage est un compromis entre le coût de l’énergie de chauffe et celui de ventilation. Il existe cependant un optimum qu’il faut rechercher. </a:t>
            </a:r>
            <a:endParaRPr lang="fr-FR" sz="1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b="1" dirty="0" smtClean="0">
                <a:solidFill>
                  <a:srgbClr val="C00000"/>
                </a:solidFill>
              </a:rPr>
              <a:t>Demande d’énergie de chauffe en fonction de la demande d’énergie de la mise en mouvement de l’air dans un séchoir</a:t>
            </a:r>
            <a:endParaRPr lang="fr-FR" sz="2800" b="1" dirty="0">
              <a:solidFill>
                <a:srgbClr val="C00000"/>
              </a:solidFill>
            </a:endParaRPr>
          </a:p>
        </p:txBody>
      </p:sp>
      <p:pic>
        <p:nvPicPr>
          <p:cNvPr id="21506" name="Picture 2"/>
          <p:cNvPicPr>
            <a:picLocks noChangeAspect="1" noChangeArrowheads="1"/>
          </p:cNvPicPr>
          <p:nvPr/>
        </p:nvPicPr>
        <p:blipFill>
          <a:blip r:embed="rId2"/>
          <a:srcRect/>
          <a:stretch>
            <a:fillRect/>
          </a:stretch>
        </p:blipFill>
        <p:spPr bwMode="auto">
          <a:xfrm>
            <a:off x="785786" y="1428736"/>
            <a:ext cx="7553325" cy="5067300"/>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428736"/>
            <a:ext cx="8229600" cy="4929222"/>
          </a:xfrm>
        </p:spPr>
        <p:txBody>
          <a:bodyPr>
            <a:normAutofit fontScale="55000" lnSpcReduction="20000"/>
          </a:bodyPr>
          <a:lstStyle/>
          <a:p>
            <a:r>
              <a:rPr lang="fr-FR" dirty="0" smtClean="0"/>
              <a:t>L’enfournement et la densité d’enfournement doit permettre à la majeure partie des surfaces à être facilement au contact de l’air de séchage. </a:t>
            </a:r>
          </a:p>
          <a:p>
            <a:r>
              <a:rPr lang="fr-FR" dirty="0" smtClean="0"/>
              <a:t>Des cycles de séchage plus rapide permettent de diminuer la consommation d’énergie.</a:t>
            </a:r>
          </a:p>
          <a:p>
            <a:r>
              <a:rPr lang="fr-FR" dirty="0" smtClean="0"/>
              <a:t>Eviter d’augmenter l’humidité de l’air et favoriser une augmentation de la densité d’enfournement pour augmenter l’humidité de l’enceinte.</a:t>
            </a:r>
          </a:p>
          <a:p>
            <a:r>
              <a:rPr lang="fr-FR" dirty="0" smtClean="0"/>
              <a:t>Rediriger le flux d’air peut améliorer considérablement le séchage et diminuer sa durée.</a:t>
            </a:r>
          </a:p>
          <a:p>
            <a:r>
              <a:rPr lang="fr-FR" dirty="0" smtClean="0"/>
              <a:t>Des logiciels de simulation du procédé de séchage peuvent être utilisés pour optimiser le séchage.</a:t>
            </a:r>
          </a:p>
          <a:p>
            <a:r>
              <a:rPr lang="fr-FR" dirty="0" smtClean="0"/>
              <a:t> Dans le cas d’un couplage entre le four et le séchoir, le niveau d’énergie du four gouverne le niveau d’énergie que reçoit le séchoir (et pas la demande énergétique du séchoir). De ce fait, une basse énergie utilisée par le séchoir cause une grande perte énergétique au niveau du four. </a:t>
            </a:r>
          </a:p>
          <a:p>
            <a:r>
              <a:rPr lang="fr-FR" dirty="0" smtClean="0"/>
              <a:t>Le système qui collecte l’air chaud de la sortie du four et l’envoi vers le séchoir doit être bien isolé afin de diminuer les pertes thermiques.</a:t>
            </a:r>
          </a:p>
          <a:p>
            <a:r>
              <a:rPr lang="fr-FR" dirty="0" smtClean="0"/>
              <a:t>Des séchoirs alternatifs appelés « </a:t>
            </a:r>
            <a:r>
              <a:rPr lang="fr-FR" dirty="0" err="1" smtClean="0"/>
              <a:t>airless</a:t>
            </a:r>
            <a:r>
              <a:rPr lang="fr-FR" dirty="0" smtClean="0"/>
              <a:t> </a:t>
            </a:r>
            <a:r>
              <a:rPr lang="fr-FR" dirty="0" err="1" smtClean="0"/>
              <a:t>drying</a:t>
            </a:r>
            <a:r>
              <a:rPr lang="fr-FR" dirty="0" smtClean="0"/>
              <a:t> », utilisant une atmosphère sous pression, permettrait une diminution du temps de séchage de 80% . </a:t>
            </a:r>
            <a:endParaRPr lang="fr-FR" dirty="0"/>
          </a:p>
        </p:txBody>
      </p:sp>
      <p:sp>
        <p:nvSpPr>
          <p:cNvPr id="4" name="Titre 1"/>
          <p:cNvSpPr>
            <a:spLocks noGrp="1"/>
          </p:cNvSpPr>
          <p:nvPr>
            <p:ph type="title"/>
          </p:nvPr>
        </p:nvSpPr>
        <p:spPr/>
        <p:txBody>
          <a:bodyPr>
            <a:normAutofit/>
          </a:bodyPr>
          <a:lstStyle/>
          <a:p>
            <a:r>
              <a:rPr lang="fr-FR" dirty="0" smtClean="0">
                <a:solidFill>
                  <a:srgbClr val="C00000"/>
                </a:solidFill>
              </a:rPr>
              <a:t>Conseils</a:t>
            </a:r>
            <a:endParaRPr lang="fr-FR" dirty="0">
              <a:solidFill>
                <a:srgbClr val="C0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r>
              <a:rPr lang="fr-FR" b="1" dirty="0" smtClean="0">
                <a:solidFill>
                  <a:srgbClr val="C00000"/>
                </a:solidFill>
              </a:rPr>
              <a:t>Atomisation</a:t>
            </a:r>
            <a:endParaRPr lang="fr-FR" b="1" dirty="0">
              <a:solidFill>
                <a:srgbClr val="C00000"/>
              </a:solidFill>
            </a:endParaRPr>
          </a:p>
        </p:txBody>
      </p:sp>
      <p:sp>
        <p:nvSpPr>
          <p:cNvPr id="5" name="Sous-titre 4"/>
          <p:cNvSpPr>
            <a:spLocks noGrp="1"/>
          </p:cNvSpPr>
          <p:nvPr>
            <p:ph type="subTitle" idx="1"/>
          </p:nvPr>
        </p:nvSpPr>
        <p:spPr/>
        <p:txBody>
          <a:bodyPr/>
          <a:lstStyle/>
          <a:p>
            <a:endParaRPr lang="fr-F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C00000"/>
                </a:solidFill>
              </a:rPr>
              <a:t>Atomisation</a:t>
            </a:r>
            <a:endParaRPr lang="fr-FR" b="1" dirty="0">
              <a:solidFill>
                <a:srgbClr val="C00000"/>
              </a:solidFill>
            </a:endParaRPr>
          </a:p>
        </p:txBody>
      </p:sp>
      <p:sp>
        <p:nvSpPr>
          <p:cNvPr id="3" name="Espace réservé du contenu 2"/>
          <p:cNvSpPr>
            <a:spLocks noGrp="1"/>
          </p:cNvSpPr>
          <p:nvPr>
            <p:ph idx="1"/>
          </p:nvPr>
        </p:nvSpPr>
        <p:spPr/>
        <p:txBody>
          <a:bodyPr>
            <a:normAutofit fontScale="92500" lnSpcReduction="20000"/>
          </a:bodyPr>
          <a:lstStyle/>
          <a:p>
            <a:pPr algn="just"/>
            <a:r>
              <a:rPr lang="fr-FR" dirty="0" smtClean="0"/>
              <a:t>Dans l’industrie céramique, le séchage consiste à évaporer l’eau physiquement lié (ou eau colloïdale). Il est bien connu que l’eau est caractérisée par une capacité calorifique élevée (4,2 kJ/kg K) et une très grande chaleur d’évaporation (2500 kJ/kg). Cette énergie est nécessaire afin de chauffer, puis évaporer l’eau contenue dans la pâte céramique. Ce qui est la cause directe d’une consommation énergétique élevée et spécialement pour le procédé d’atomisation où la quantité d’eau peut atteindre 50% de la barbotine.</a:t>
            </a:r>
            <a:endParaRPr lang="fr-F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solidFill>
                  <a:srgbClr val="C00000"/>
                </a:solidFill>
              </a:rPr>
              <a:t>Recyclage des calories des fumées du four vers l’atomiseur (par SACMI)</a:t>
            </a:r>
            <a:endParaRPr lang="fr-FR" b="1" dirty="0">
              <a:solidFill>
                <a:srgbClr val="C00000"/>
              </a:solidFill>
            </a:endParaRPr>
          </a:p>
        </p:txBody>
      </p:sp>
      <p:sp>
        <p:nvSpPr>
          <p:cNvPr id="3" name="Espace réservé du contenu 2"/>
          <p:cNvSpPr>
            <a:spLocks noGrp="1"/>
          </p:cNvSpPr>
          <p:nvPr>
            <p:ph idx="1"/>
          </p:nvPr>
        </p:nvSpPr>
        <p:spPr/>
        <p:txBody>
          <a:bodyPr/>
          <a:lstStyle/>
          <a:p>
            <a:endParaRPr lang="fr-FR" dirty="0"/>
          </a:p>
        </p:txBody>
      </p:sp>
      <p:pic>
        <p:nvPicPr>
          <p:cNvPr id="22530" name="Picture 2"/>
          <p:cNvPicPr>
            <a:picLocks noChangeAspect="1" noChangeArrowheads="1"/>
          </p:cNvPicPr>
          <p:nvPr/>
        </p:nvPicPr>
        <p:blipFill>
          <a:blip r:embed="rId2"/>
          <a:srcRect/>
          <a:stretch>
            <a:fillRect/>
          </a:stretch>
        </p:blipFill>
        <p:spPr bwMode="auto">
          <a:xfrm>
            <a:off x="785786" y="1643050"/>
            <a:ext cx="7572375" cy="42862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fontScale="92500" lnSpcReduction="10000"/>
          </a:bodyPr>
          <a:lstStyle/>
          <a:p>
            <a:r>
              <a:rPr lang="fr-FR" dirty="0" smtClean="0"/>
              <a:t>Une augmentation de la densité des barbotines en utilisant de nouveaux dispersants peut permettre d’économiser de l’énergie au niveau de l’atomiseur.</a:t>
            </a:r>
          </a:p>
          <a:p>
            <a:r>
              <a:rPr lang="fr-FR" dirty="0" smtClean="0"/>
              <a:t>La consommation énergétique de l’atomiseur diminue pour des granules plus fins. </a:t>
            </a:r>
          </a:p>
          <a:p>
            <a:r>
              <a:rPr lang="fr-FR" dirty="0" smtClean="0"/>
              <a:t>Isoler l’atomiseur thermiquement afin de diminuer les pertes énergétiques.</a:t>
            </a:r>
          </a:p>
          <a:p>
            <a:r>
              <a:rPr lang="fr-FR" dirty="0" smtClean="0"/>
              <a:t> Préchauffer l’air de combustion avec de l’air chaud issu des fours ou de l’atomiseur.</a:t>
            </a:r>
            <a:endParaRPr lang="fr-F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a:solidFill>
                  <a:srgbClr val="C00000"/>
                </a:solidFill>
              </a:rPr>
              <a:t>Modification des pâtes céramiques</a:t>
            </a:r>
            <a:endParaRPr lang="fr-FR" dirty="0">
              <a:solidFill>
                <a:srgbClr val="C00000"/>
              </a:solidFill>
            </a:endParaRPr>
          </a:p>
        </p:txBody>
      </p:sp>
      <p:sp>
        <p:nvSpPr>
          <p:cNvPr id="3" name="Espace réservé du contenu 2"/>
          <p:cNvSpPr>
            <a:spLocks noGrp="1"/>
          </p:cNvSpPr>
          <p:nvPr>
            <p:ph idx="1"/>
          </p:nvPr>
        </p:nvSpPr>
        <p:spPr/>
        <p:txBody>
          <a:bodyPr>
            <a:normAutofit fontScale="77500" lnSpcReduction="20000"/>
          </a:bodyPr>
          <a:lstStyle/>
          <a:p>
            <a:r>
              <a:rPr lang="fr-FR" dirty="0"/>
              <a:t>Une conception évoluée dans la composition de la pâte permet de réduire les temps de séchage et </a:t>
            </a:r>
            <a:r>
              <a:rPr lang="fr-FR" dirty="0" smtClean="0"/>
              <a:t>de cuisson </a:t>
            </a:r>
            <a:r>
              <a:rPr lang="fr-FR" dirty="0"/>
              <a:t>nécessaires et par conséquent, motive l'utilisation de fours à cuisson rapide et à faible</a:t>
            </a:r>
          </a:p>
          <a:p>
            <a:r>
              <a:rPr lang="fr-FR" dirty="0" smtClean="0"/>
              <a:t>Les </a:t>
            </a:r>
            <a:r>
              <a:rPr lang="fr-FR" dirty="0"/>
              <a:t>additifs </a:t>
            </a:r>
            <a:r>
              <a:rPr lang="fr-FR" dirty="0" err="1"/>
              <a:t>porogènes</a:t>
            </a:r>
            <a:r>
              <a:rPr lang="fr-FR" dirty="0"/>
              <a:t> s'utilisent principalement pour diminuer la conductivité thermique des </a:t>
            </a:r>
            <a:r>
              <a:rPr lang="fr-FR" dirty="0" smtClean="0"/>
              <a:t>blocs d'argile</a:t>
            </a:r>
            <a:r>
              <a:rPr lang="fr-FR" dirty="0"/>
              <a:t>, en créant des micropores. La masse thermique de ces blocs d'argile s'en trouve réduite et, </a:t>
            </a:r>
            <a:r>
              <a:rPr lang="fr-FR" dirty="0" smtClean="0"/>
              <a:t>un autre </a:t>
            </a:r>
            <a:r>
              <a:rPr lang="fr-FR" dirty="0"/>
              <a:t>avantage d'utiliser ces additifs </a:t>
            </a:r>
            <a:r>
              <a:rPr lang="fr-FR" dirty="0" err="1"/>
              <a:t>porogènes</a:t>
            </a:r>
            <a:r>
              <a:rPr lang="fr-FR" dirty="0"/>
              <a:t>, la cuisson nécessite moins d'énergie. </a:t>
            </a:r>
            <a:endParaRPr lang="fr-FR" dirty="0" smtClean="0"/>
          </a:p>
          <a:p>
            <a:r>
              <a:rPr lang="fr-FR" dirty="0" smtClean="0"/>
              <a:t>Une nouvelle conception </a:t>
            </a:r>
            <a:r>
              <a:rPr lang="fr-FR" dirty="0"/>
              <a:t>des produits céramiques peut également réduire la masse - p. ex. des carreaux </a:t>
            </a:r>
            <a:r>
              <a:rPr lang="fr-FR" dirty="0" smtClean="0"/>
              <a:t>plus minces</a:t>
            </a:r>
            <a:r>
              <a:rPr lang="fr-FR" dirty="0"/>
              <a:t>, des briques </a:t>
            </a:r>
            <a:r>
              <a:rPr lang="fr-FR" dirty="0" err="1" smtClean="0"/>
              <a:t>multiperforées</a:t>
            </a:r>
            <a:r>
              <a:rPr lang="fr-FR" dirty="0"/>
              <a:t> </a:t>
            </a:r>
            <a:r>
              <a:rPr lang="fr-FR" dirty="0" smtClean="0"/>
              <a:t>etc..</a:t>
            </a: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457200" y="1600200"/>
            <a:ext cx="6829444" cy="4525963"/>
          </a:xfrm>
        </p:spPr>
        <p:txBody>
          <a:bodyPr>
            <a:normAutofit fontScale="70000" lnSpcReduction="20000"/>
          </a:bodyPr>
          <a:lstStyle/>
          <a:p>
            <a:pPr algn="just"/>
            <a:r>
              <a:rPr lang="fr-FR" dirty="0"/>
              <a:t>Dans la fabrication des céramiques, la principale consommation d'énergie est celle des fours </a:t>
            </a:r>
            <a:r>
              <a:rPr lang="fr-FR" dirty="0" smtClean="0"/>
              <a:t>de cuisson</a:t>
            </a:r>
            <a:r>
              <a:rPr lang="fr-FR" dirty="0"/>
              <a:t>, mais dans de nombreux procédés, le séchage des intermédiaires ou des articles mis </a:t>
            </a:r>
            <a:r>
              <a:rPr lang="fr-FR" dirty="0" smtClean="0"/>
              <a:t>en forme </a:t>
            </a:r>
            <a:r>
              <a:rPr lang="fr-FR" dirty="0"/>
              <a:t>consomme également beaucoup d'énergie</a:t>
            </a:r>
            <a:r>
              <a:rPr lang="fr-FR" dirty="0" smtClean="0"/>
              <a:t>.</a:t>
            </a:r>
          </a:p>
          <a:p>
            <a:pPr algn="just"/>
            <a:endParaRPr lang="fr-FR" dirty="0" smtClean="0"/>
          </a:p>
          <a:p>
            <a:pPr algn="just"/>
            <a:r>
              <a:rPr lang="fr-FR" dirty="0"/>
              <a:t>Pratiquement tous les procédés de fabrication des céramiques nécessitent de l'eau, et la </a:t>
            </a:r>
            <a:r>
              <a:rPr lang="fr-FR" dirty="0" smtClean="0"/>
              <a:t>bonne qualité </a:t>
            </a:r>
            <a:r>
              <a:rPr lang="fr-FR" dirty="0"/>
              <a:t>de cette eau est essentielle pour la préparation des argiles et des barbotines d'émail, </a:t>
            </a:r>
            <a:r>
              <a:rPr lang="fr-FR" dirty="0" smtClean="0"/>
              <a:t>des pâtes </a:t>
            </a:r>
            <a:r>
              <a:rPr lang="fr-FR" dirty="0"/>
              <a:t>céramiques à extruder, des «boues» à mettre en forme, pour la préparation des </a:t>
            </a:r>
            <a:r>
              <a:rPr lang="fr-FR" dirty="0" smtClean="0"/>
              <a:t>poudres atomisées</a:t>
            </a:r>
            <a:r>
              <a:rPr lang="fr-FR" dirty="0"/>
              <a:t>, pour le broyage humide ainsi que pour les opérations de lavage et de nettoyage.</a:t>
            </a:r>
          </a:p>
        </p:txBody>
      </p:sp>
      <p:pic>
        <p:nvPicPr>
          <p:cNvPr id="4" name="Picture 8" descr="http://image.shutterstock.com/display_pic_with_logo/82808/82808,1289135734,2/stock-vector-temperature-or-climate-control-icons-heating-and-cooling-64548340.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t="1848" b="58842"/>
          <a:stretch>
            <a:fillRect/>
          </a:stretch>
        </p:blipFill>
        <p:spPr bwMode="auto">
          <a:xfrm>
            <a:off x="7239000" y="1857364"/>
            <a:ext cx="1905000" cy="774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554" name="Picture 2" descr="http://dafi.e-citizen.com/img/cms/7%203KW/CHAUFFE%20EAU%20ELECTRIQUE%20INSTANTE%20ELECTRICITE%20CUMULUS.jpg"/>
          <p:cNvPicPr>
            <a:picLocks noChangeAspect="1" noChangeArrowheads="1"/>
          </p:cNvPicPr>
          <p:nvPr/>
        </p:nvPicPr>
        <p:blipFill>
          <a:blip r:embed="rId3" cstate="print"/>
          <a:srcRect/>
          <a:stretch>
            <a:fillRect/>
          </a:stretch>
        </p:blipFill>
        <p:spPr bwMode="auto">
          <a:xfrm>
            <a:off x="7929586" y="3571876"/>
            <a:ext cx="714201" cy="115705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b="1" dirty="0">
                <a:solidFill>
                  <a:srgbClr val="C00000"/>
                </a:solidFill>
              </a:rPr>
              <a:t>Données de consommation d'énergie par tonne de produit provenant </a:t>
            </a:r>
            <a:r>
              <a:rPr lang="fr-FR" sz="2400" b="1" dirty="0" smtClean="0">
                <a:solidFill>
                  <a:srgbClr val="C00000"/>
                </a:solidFill>
              </a:rPr>
              <a:t>des installations </a:t>
            </a:r>
            <a:r>
              <a:rPr lang="fr-FR" sz="2400" b="1" dirty="0">
                <a:solidFill>
                  <a:srgbClr val="C00000"/>
                </a:solidFill>
              </a:rPr>
              <a:t>de fabrication de briques et de tuiles</a:t>
            </a:r>
            <a:endParaRPr lang="fr-FR" sz="2400" dirty="0">
              <a:solidFill>
                <a:srgbClr val="C00000"/>
              </a:solidFill>
            </a:endParaRPr>
          </a:p>
        </p:txBody>
      </p:sp>
      <p:pic>
        <p:nvPicPr>
          <p:cNvPr id="41986" name="Picture 2"/>
          <p:cNvPicPr>
            <a:picLocks noChangeAspect="1" noChangeArrowheads="1"/>
          </p:cNvPicPr>
          <p:nvPr/>
        </p:nvPicPr>
        <p:blipFill>
          <a:blip r:embed="rId2"/>
          <a:srcRect/>
          <a:stretch>
            <a:fillRect/>
          </a:stretch>
        </p:blipFill>
        <p:spPr bwMode="auto">
          <a:xfrm>
            <a:off x="857224" y="1500174"/>
            <a:ext cx="7534275" cy="1533525"/>
          </a:xfrm>
          <a:prstGeom prst="rect">
            <a:avLst/>
          </a:prstGeom>
          <a:noFill/>
          <a:ln w="9525">
            <a:noFill/>
            <a:miter lim="800000"/>
            <a:headEnd/>
            <a:tailEnd/>
          </a:ln>
          <a:effectLst/>
        </p:spPr>
      </p:pic>
      <p:pic>
        <p:nvPicPr>
          <p:cNvPr id="41987" name="Picture 3"/>
          <p:cNvPicPr>
            <a:picLocks noChangeAspect="1" noChangeArrowheads="1"/>
          </p:cNvPicPr>
          <p:nvPr/>
        </p:nvPicPr>
        <p:blipFill>
          <a:blip r:embed="rId3"/>
          <a:srcRect/>
          <a:stretch>
            <a:fillRect/>
          </a:stretch>
        </p:blipFill>
        <p:spPr bwMode="auto">
          <a:xfrm>
            <a:off x="2071670" y="3286124"/>
            <a:ext cx="6491280" cy="3004466"/>
          </a:xfrm>
          <a:prstGeom prst="rect">
            <a:avLst/>
          </a:prstGeom>
          <a:noFill/>
          <a:ln w="9525">
            <a:noFill/>
            <a:miter lim="800000"/>
            <a:headEnd/>
            <a:tailEnd/>
          </a:ln>
          <a:effectLst/>
        </p:spPr>
      </p:pic>
      <p:pic>
        <p:nvPicPr>
          <p:cNvPr id="41989" name="Picture 5" descr="http://www.fr.all.biz/img/fr/service_catalog/37.jpeg"/>
          <p:cNvPicPr>
            <a:picLocks noChangeAspect="1" noChangeArrowheads="1"/>
          </p:cNvPicPr>
          <p:nvPr/>
        </p:nvPicPr>
        <p:blipFill>
          <a:blip r:embed="rId4"/>
          <a:srcRect/>
          <a:stretch>
            <a:fillRect/>
          </a:stretch>
        </p:blipFill>
        <p:spPr bwMode="auto">
          <a:xfrm>
            <a:off x="285720" y="3286124"/>
            <a:ext cx="1571636" cy="1178728"/>
          </a:xfrm>
          <a:prstGeom prst="rect">
            <a:avLst/>
          </a:prstGeom>
          <a:noFill/>
        </p:spPr>
      </p:pic>
      <p:pic>
        <p:nvPicPr>
          <p:cNvPr id="41991" name="Picture 7" descr="http://www.buzzecolo.com/wp-content/uploads/2013/01/tuiles-en-ceramique-birdhouse-630x472.jpg"/>
          <p:cNvPicPr>
            <a:picLocks noChangeAspect="1" noChangeArrowheads="1"/>
          </p:cNvPicPr>
          <p:nvPr/>
        </p:nvPicPr>
        <p:blipFill>
          <a:blip r:embed="rId5" cstate="print"/>
          <a:srcRect/>
          <a:stretch>
            <a:fillRect/>
          </a:stretch>
        </p:blipFill>
        <p:spPr bwMode="auto">
          <a:xfrm flipV="1">
            <a:off x="285720" y="4857760"/>
            <a:ext cx="1571594" cy="117744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b="1" dirty="0">
                <a:solidFill>
                  <a:srgbClr val="C00000"/>
                </a:solidFill>
              </a:rPr>
              <a:t>Données de consommation d'énergie pour la fabrication de briques </a:t>
            </a:r>
            <a:r>
              <a:rPr lang="fr-FR" sz="2400" b="1" dirty="0" smtClean="0">
                <a:solidFill>
                  <a:srgbClr val="C00000"/>
                </a:solidFill>
              </a:rPr>
              <a:t>réfractaires de </a:t>
            </a:r>
            <a:r>
              <a:rPr lang="fr-FR" sz="2400" b="1" dirty="0">
                <a:solidFill>
                  <a:srgbClr val="C00000"/>
                </a:solidFill>
              </a:rPr>
              <a:t>magnésite par kg de produit</a:t>
            </a:r>
            <a:endParaRPr lang="fr-FR" sz="2400" dirty="0">
              <a:solidFill>
                <a:srgbClr val="C00000"/>
              </a:solidFill>
            </a:endParaRPr>
          </a:p>
        </p:txBody>
      </p:sp>
      <p:pic>
        <p:nvPicPr>
          <p:cNvPr id="43010" name="Picture 2"/>
          <p:cNvPicPr>
            <a:picLocks noChangeAspect="1" noChangeArrowheads="1"/>
          </p:cNvPicPr>
          <p:nvPr/>
        </p:nvPicPr>
        <p:blipFill>
          <a:blip r:embed="rId2"/>
          <a:srcRect/>
          <a:stretch>
            <a:fillRect/>
          </a:stretch>
        </p:blipFill>
        <p:spPr bwMode="auto">
          <a:xfrm>
            <a:off x="2000232" y="1857364"/>
            <a:ext cx="4991100" cy="1371600"/>
          </a:xfrm>
          <a:prstGeom prst="rect">
            <a:avLst/>
          </a:prstGeom>
          <a:noFill/>
          <a:ln w="9525">
            <a:noFill/>
            <a:miter lim="800000"/>
            <a:headEnd/>
            <a:tailEnd/>
          </a:ln>
          <a:effectLst/>
        </p:spPr>
      </p:pic>
      <p:pic>
        <p:nvPicPr>
          <p:cNvPr id="43012" name="Picture 4" descr="http://www.mipromalo.cm/uploads/images/br/Untitled-1.png"/>
          <p:cNvPicPr>
            <a:picLocks noChangeAspect="1" noChangeArrowheads="1"/>
          </p:cNvPicPr>
          <p:nvPr/>
        </p:nvPicPr>
        <p:blipFill>
          <a:blip r:embed="rId3"/>
          <a:srcRect/>
          <a:stretch>
            <a:fillRect/>
          </a:stretch>
        </p:blipFill>
        <p:spPr bwMode="auto">
          <a:xfrm>
            <a:off x="2928926" y="3643314"/>
            <a:ext cx="3771900" cy="233362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b="1" dirty="0" smtClean="0">
                <a:solidFill>
                  <a:srgbClr val="C00000"/>
                </a:solidFill>
              </a:rPr>
              <a:t>Consommation </a:t>
            </a:r>
            <a:r>
              <a:rPr lang="fr-FR" sz="2800" b="1" dirty="0">
                <a:solidFill>
                  <a:srgbClr val="C00000"/>
                </a:solidFill>
              </a:rPr>
              <a:t>spécifique d'énergie thermique et </a:t>
            </a:r>
            <a:r>
              <a:rPr lang="fr-FR" sz="2800" b="1" dirty="0" smtClean="0">
                <a:solidFill>
                  <a:srgbClr val="C00000"/>
                </a:solidFill>
              </a:rPr>
              <a:t>d'énergie électrique </a:t>
            </a:r>
            <a:r>
              <a:rPr lang="fr-FR" sz="2800" b="1" dirty="0">
                <a:solidFill>
                  <a:srgbClr val="C00000"/>
                </a:solidFill>
              </a:rPr>
              <a:t>par étape de </a:t>
            </a:r>
            <a:r>
              <a:rPr lang="fr-FR" sz="2800" b="1" dirty="0" smtClean="0">
                <a:solidFill>
                  <a:srgbClr val="C00000"/>
                </a:solidFill>
              </a:rPr>
              <a:t>procédé</a:t>
            </a:r>
            <a:br>
              <a:rPr lang="fr-FR" sz="2800" b="1" dirty="0" smtClean="0">
                <a:solidFill>
                  <a:srgbClr val="C00000"/>
                </a:solidFill>
              </a:rPr>
            </a:br>
            <a:r>
              <a:rPr lang="fr-FR" sz="2800" b="1" dirty="0" smtClean="0">
                <a:solidFill>
                  <a:srgbClr val="C00000"/>
                </a:solidFill>
              </a:rPr>
              <a:t>Carreaux sols et murs</a:t>
            </a:r>
            <a:endParaRPr lang="fr-FR" sz="2800" dirty="0">
              <a:solidFill>
                <a:srgbClr val="C00000"/>
              </a:solidFill>
            </a:endParaRPr>
          </a:p>
        </p:txBody>
      </p:sp>
      <p:pic>
        <p:nvPicPr>
          <p:cNvPr id="44034" name="Picture 2"/>
          <p:cNvPicPr>
            <a:picLocks noChangeAspect="1" noChangeArrowheads="1"/>
          </p:cNvPicPr>
          <p:nvPr/>
        </p:nvPicPr>
        <p:blipFill>
          <a:blip r:embed="rId2"/>
          <a:srcRect/>
          <a:stretch>
            <a:fillRect/>
          </a:stretch>
        </p:blipFill>
        <p:spPr bwMode="auto">
          <a:xfrm>
            <a:off x="757452" y="1785926"/>
            <a:ext cx="7890878" cy="2428892"/>
          </a:xfrm>
          <a:prstGeom prst="rect">
            <a:avLst/>
          </a:prstGeom>
          <a:noFill/>
          <a:ln w="9525">
            <a:noFill/>
            <a:miter lim="800000"/>
            <a:headEnd/>
            <a:tailEnd/>
          </a:ln>
          <a:effectLst/>
        </p:spPr>
      </p:pic>
      <p:pic>
        <p:nvPicPr>
          <p:cNvPr id="44036" name="Picture 4" descr="http://www.carreleur-mosaiste.com/image/image/testfolder/carreaux%20ciment%20ok"/>
          <p:cNvPicPr>
            <a:picLocks noChangeAspect="1" noChangeArrowheads="1"/>
          </p:cNvPicPr>
          <p:nvPr/>
        </p:nvPicPr>
        <p:blipFill>
          <a:blip r:embed="rId3"/>
          <a:srcRect/>
          <a:stretch>
            <a:fillRect/>
          </a:stretch>
        </p:blipFill>
        <p:spPr bwMode="auto">
          <a:xfrm>
            <a:off x="2214546" y="4214818"/>
            <a:ext cx="4572000" cy="233362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96908"/>
          </a:xfrm>
        </p:spPr>
        <p:txBody>
          <a:bodyPr>
            <a:normAutofit/>
          </a:bodyPr>
          <a:lstStyle/>
          <a:p>
            <a:r>
              <a:rPr lang="fr-FR" sz="3200" b="1" dirty="0" smtClean="0">
                <a:solidFill>
                  <a:srgbClr val="C00000"/>
                </a:solidFill>
              </a:rPr>
              <a:t>Réduction des consommations d'énergie</a:t>
            </a:r>
            <a:endParaRPr lang="fr-FR" sz="3200" dirty="0">
              <a:solidFill>
                <a:srgbClr val="C00000"/>
              </a:solidFill>
            </a:endParaRPr>
          </a:p>
        </p:txBody>
      </p:sp>
      <p:sp>
        <p:nvSpPr>
          <p:cNvPr id="3" name="Espace réservé du contenu 2"/>
          <p:cNvSpPr>
            <a:spLocks noGrp="1"/>
          </p:cNvSpPr>
          <p:nvPr>
            <p:ph idx="1"/>
          </p:nvPr>
        </p:nvSpPr>
        <p:spPr/>
        <p:txBody>
          <a:bodyPr>
            <a:normAutofit fontScale="92500"/>
          </a:bodyPr>
          <a:lstStyle/>
          <a:p>
            <a:pPr marL="514350" indent="-514350">
              <a:buFont typeface="+mj-lt"/>
              <a:buAutoNum type="arabicPeriod"/>
            </a:pPr>
            <a:r>
              <a:rPr lang="fr-FR" b="1" dirty="0"/>
              <a:t>Conception améliorée des fours et des </a:t>
            </a:r>
            <a:r>
              <a:rPr lang="fr-FR" b="1" dirty="0" smtClean="0"/>
              <a:t>séchoirs</a:t>
            </a:r>
          </a:p>
          <a:p>
            <a:pPr marL="514350" indent="-514350">
              <a:buFont typeface="+mj-lt"/>
              <a:buAutoNum type="arabicPeriod"/>
            </a:pPr>
            <a:r>
              <a:rPr lang="fr-FR" b="1" dirty="0"/>
              <a:t>Récupération de la chaleur résiduelle des </a:t>
            </a:r>
            <a:r>
              <a:rPr lang="fr-FR" b="1" dirty="0" smtClean="0"/>
              <a:t>fours</a:t>
            </a:r>
          </a:p>
          <a:p>
            <a:pPr marL="514350" indent="-514350">
              <a:buFont typeface="+mj-lt"/>
              <a:buAutoNum type="arabicPeriod"/>
            </a:pPr>
            <a:r>
              <a:rPr lang="fr-FR" b="1" dirty="0"/>
              <a:t>Centrale de cogénération/centrale combinée d'électricité et </a:t>
            </a:r>
            <a:r>
              <a:rPr lang="fr-FR" b="1" dirty="0" smtClean="0"/>
              <a:t>de chaleur</a:t>
            </a:r>
          </a:p>
          <a:p>
            <a:pPr marL="514350" indent="-514350">
              <a:buFont typeface="+mj-lt"/>
              <a:buAutoNum type="arabicPeriod"/>
            </a:pPr>
            <a:r>
              <a:rPr lang="fr-FR" b="1" dirty="0"/>
              <a:t>Remplacement du fioul lourd et des combustibles solides par </a:t>
            </a:r>
            <a:r>
              <a:rPr lang="fr-FR" b="1" dirty="0" smtClean="0"/>
              <a:t>des combustibles </a:t>
            </a:r>
            <a:r>
              <a:rPr lang="fr-FR" b="1" dirty="0"/>
              <a:t>peu </a:t>
            </a:r>
            <a:r>
              <a:rPr lang="fr-FR" b="1" dirty="0" smtClean="0"/>
              <a:t>polluants</a:t>
            </a:r>
          </a:p>
          <a:p>
            <a:pPr marL="514350" indent="-514350">
              <a:buFont typeface="+mj-lt"/>
              <a:buAutoNum type="arabicPeriod"/>
            </a:pPr>
            <a:r>
              <a:rPr lang="fr-FR" b="1" dirty="0"/>
              <a:t>Modification des pâtes céramiques</a:t>
            </a: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02-01-vagoneta"/>
          <p:cNvPicPr>
            <a:picLocks noChangeAspect="1" noChangeArrowheads="1"/>
          </p:cNvPicPr>
          <p:nvPr/>
        </p:nvPicPr>
        <p:blipFill>
          <a:blip r:embed="rId2"/>
          <a:srcRect/>
          <a:stretch>
            <a:fillRect/>
          </a:stretch>
        </p:blipFill>
        <p:spPr bwMode="auto">
          <a:xfrm>
            <a:off x="5034661" y="5616329"/>
            <a:ext cx="4109339" cy="1241671"/>
          </a:xfrm>
          <a:prstGeom prst="rect">
            <a:avLst/>
          </a:prstGeom>
          <a:noFill/>
        </p:spPr>
      </p:pic>
      <p:sp>
        <p:nvSpPr>
          <p:cNvPr id="2" name="Titre 1"/>
          <p:cNvSpPr>
            <a:spLocks noGrp="1"/>
          </p:cNvSpPr>
          <p:nvPr>
            <p:ph type="title"/>
          </p:nvPr>
        </p:nvSpPr>
        <p:spPr>
          <a:xfrm>
            <a:off x="428596" y="0"/>
            <a:ext cx="8229600" cy="654032"/>
          </a:xfrm>
        </p:spPr>
        <p:txBody>
          <a:bodyPr>
            <a:normAutofit fontScale="90000"/>
          </a:bodyPr>
          <a:lstStyle/>
          <a:p>
            <a:pPr marL="514350" indent="-514350"/>
            <a:r>
              <a:rPr lang="fr-FR" sz="3200" b="1" dirty="0" smtClean="0">
                <a:solidFill>
                  <a:srgbClr val="C00000"/>
                </a:solidFill>
              </a:rPr>
              <a:t>1- Conception améliorée des fours et des séchoirs</a:t>
            </a:r>
            <a:endParaRPr lang="fr-FR" sz="3200" b="1" dirty="0" smtClean="0">
              <a:solidFill>
                <a:srgbClr val="C00000"/>
              </a:solidFill>
            </a:endParaRPr>
          </a:p>
        </p:txBody>
      </p:sp>
      <p:sp>
        <p:nvSpPr>
          <p:cNvPr id="3" name="Espace réservé du contenu 2"/>
          <p:cNvSpPr>
            <a:spLocks noGrp="1"/>
          </p:cNvSpPr>
          <p:nvPr>
            <p:ph idx="1"/>
          </p:nvPr>
        </p:nvSpPr>
        <p:spPr>
          <a:xfrm>
            <a:off x="642910" y="714356"/>
            <a:ext cx="8229600" cy="4525963"/>
          </a:xfrm>
        </p:spPr>
        <p:txBody>
          <a:bodyPr>
            <a:noAutofit/>
          </a:bodyPr>
          <a:lstStyle/>
          <a:p>
            <a:pPr algn="just"/>
            <a:r>
              <a:rPr lang="fr-FR" sz="1800" dirty="0"/>
              <a:t>commande automatique des circuits de séchage</a:t>
            </a:r>
          </a:p>
          <a:p>
            <a:pPr algn="just"/>
            <a:r>
              <a:rPr lang="fr-FR" sz="1800" dirty="0" smtClean="0"/>
              <a:t>commande </a:t>
            </a:r>
            <a:r>
              <a:rPr lang="fr-FR" sz="1800" dirty="0"/>
              <a:t>automatique de l'humidité et de la température régnant à l'intérieur du séchoir</a:t>
            </a:r>
          </a:p>
          <a:p>
            <a:pPr algn="just"/>
            <a:r>
              <a:rPr lang="fr-FR" sz="1800" dirty="0" smtClean="0"/>
              <a:t>dans </a:t>
            </a:r>
            <a:r>
              <a:rPr lang="fr-FR" sz="1800" dirty="0"/>
              <a:t>les séchoirs, installation de ventilateurs à impulsion répartis dans différentes zones, avec </a:t>
            </a:r>
            <a:r>
              <a:rPr lang="fr-FR" sz="1800" dirty="0" smtClean="0"/>
              <a:t>un apport </a:t>
            </a:r>
            <a:r>
              <a:rPr lang="fr-FR" sz="1800" dirty="0"/>
              <a:t>thermique indépendant (réglable par zone) pour obtenir la température nécessaire</a:t>
            </a:r>
          </a:p>
          <a:p>
            <a:pPr algn="just"/>
            <a:r>
              <a:rPr lang="fr-FR" sz="1800" dirty="0" smtClean="0"/>
              <a:t>une </a:t>
            </a:r>
            <a:r>
              <a:rPr lang="fr-FR" sz="1800" dirty="0"/>
              <a:t>meilleure étanchéité des fours, notamment grâce à des caissons métalliques et à des joints </a:t>
            </a:r>
            <a:r>
              <a:rPr lang="fr-FR" sz="1800" dirty="0" smtClean="0"/>
              <a:t>de sable </a:t>
            </a:r>
            <a:r>
              <a:rPr lang="fr-FR" sz="1800" dirty="0"/>
              <a:t>ou d'eau pour les fours tunnel et les fours intermittents, permettant de réduire les pertes </a:t>
            </a:r>
            <a:r>
              <a:rPr lang="fr-FR" sz="1800" dirty="0" smtClean="0"/>
              <a:t>de chaleur</a:t>
            </a:r>
            <a:endParaRPr lang="fr-FR" sz="1800" dirty="0"/>
          </a:p>
          <a:p>
            <a:pPr algn="just"/>
            <a:r>
              <a:rPr lang="fr-FR" sz="1800" dirty="0" smtClean="0"/>
              <a:t>une </a:t>
            </a:r>
            <a:r>
              <a:rPr lang="fr-FR" sz="1800" dirty="0"/>
              <a:t>meilleure isolation thermique des fours, notamment grâce à l'utilisation de </a:t>
            </a:r>
            <a:r>
              <a:rPr lang="fr-FR" sz="1800" dirty="0" smtClean="0"/>
              <a:t>revêtements réfractaires </a:t>
            </a:r>
            <a:r>
              <a:rPr lang="fr-FR" sz="1800" dirty="0"/>
              <a:t>ou de fibres céramiques (laine minérale), permettant de réduire les pertes de chaleur</a:t>
            </a:r>
          </a:p>
          <a:p>
            <a:pPr algn="just"/>
            <a:r>
              <a:rPr lang="fr-FR" sz="1800" dirty="0" smtClean="0"/>
              <a:t>de </a:t>
            </a:r>
            <a:r>
              <a:rPr lang="fr-FR" sz="1800" dirty="0"/>
              <a:t>meilleurs revêtements réfractaires des fours et des supports de wagonnets, permettant </a:t>
            </a:r>
            <a:r>
              <a:rPr lang="fr-FR" sz="1800" dirty="0" smtClean="0"/>
              <a:t>de réduire </a:t>
            </a:r>
            <a:r>
              <a:rPr lang="fr-FR" sz="1800" dirty="0"/>
              <a:t>le temps d'arrêt pour refroidissement et, donc, les pertes de chaleur associées (« pertes </a:t>
            </a:r>
            <a:r>
              <a:rPr lang="fr-FR" sz="1800" dirty="0" smtClean="0"/>
              <a:t>à la </a:t>
            </a:r>
            <a:r>
              <a:rPr lang="fr-FR" sz="1800" dirty="0"/>
              <a:t>sortie »)</a:t>
            </a:r>
          </a:p>
          <a:p>
            <a:pPr algn="just"/>
            <a:r>
              <a:rPr lang="fr-FR" sz="1800" dirty="0" smtClean="0"/>
              <a:t>utilisation </a:t>
            </a:r>
            <a:r>
              <a:rPr lang="fr-FR" sz="1800" dirty="0"/>
              <a:t>de brûleurs à haute impulsion pour améliorer l'efficacité de </a:t>
            </a:r>
            <a:r>
              <a:rPr lang="fr-FR" sz="1800" dirty="0" smtClean="0"/>
              <a:t>la combustion </a:t>
            </a:r>
            <a:r>
              <a:rPr lang="fr-FR" sz="1800" dirty="0"/>
              <a:t>et </a:t>
            </a:r>
            <a:r>
              <a:rPr lang="fr-FR" sz="1800" dirty="0" smtClean="0"/>
              <a:t>le transfert thermique</a:t>
            </a:r>
            <a:endParaRPr lang="fr-FR"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1472" y="1214422"/>
            <a:ext cx="8229600" cy="4525963"/>
          </a:xfrm>
        </p:spPr>
        <p:txBody>
          <a:bodyPr>
            <a:noAutofit/>
          </a:bodyPr>
          <a:lstStyle/>
          <a:p>
            <a:pPr algn="just"/>
            <a:r>
              <a:rPr lang="fr-FR" sz="1800" dirty="0" smtClean="0"/>
              <a:t>le remplacement de fours anciens par des fours tunnels neufs, plus grands et plus larges ou de même capacité ou - si le procédé de fabrication le permet - par des fours à cuisson rapide (p. ex. des fours à rouleaux), pouvant permettre de réduire la consommation spécifique en énergie</a:t>
            </a:r>
          </a:p>
          <a:p>
            <a:pPr algn="just"/>
            <a:r>
              <a:rPr lang="fr-FR" sz="1800" dirty="0" smtClean="0"/>
              <a:t>une commande interactive par ordinateur des régimes de cuisson du four, permettant de réduire la consommation d'énergie et de diminuer les émissions de polluants atmosphériques</a:t>
            </a:r>
          </a:p>
          <a:p>
            <a:pPr algn="just"/>
            <a:r>
              <a:rPr lang="fr-FR" sz="1800" dirty="0" smtClean="0"/>
              <a:t>une utilisation réduite des auxiliaires de cuisson et/ou l'utilisation d'auxiliaires de cuisson à base de </a:t>
            </a:r>
            <a:r>
              <a:rPr lang="fr-FR" sz="1800" dirty="0" err="1" smtClean="0"/>
              <a:t>SiC</a:t>
            </a:r>
            <a:r>
              <a:rPr lang="fr-FR" sz="1800" dirty="0" smtClean="0"/>
              <a:t>/superalliages permettant de réduire l'apport en énergie nécessaire au chauffage du système de four ; les auxiliaires de cuisson en </a:t>
            </a:r>
            <a:r>
              <a:rPr lang="fr-FR" sz="1800" dirty="0" err="1" smtClean="0"/>
              <a:t>SiC</a:t>
            </a:r>
            <a:r>
              <a:rPr lang="fr-FR" sz="1800" dirty="0" smtClean="0"/>
              <a:t> peuvent également être employés dans des fours utilisant une technologie de cuisson rapide par rouleaux</a:t>
            </a:r>
          </a:p>
          <a:p>
            <a:pPr algn="just"/>
            <a:r>
              <a:rPr lang="fr-FR" sz="1800" dirty="0" smtClean="0"/>
              <a:t>l'optimisation (minimisation) du passage entre le séchoir et le four ainsi que l'utilisation de la zone de préchauffage du four pour finir le procédé de séchage - si le procédé de fabrication le permet - permettant d'éviter de refroidir inutilement les produits séchés avant de procéder à leur cuisson</a:t>
            </a:r>
          </a:p>
          <a:p>
            <a:pPr algn="just"/>
            <a:endParaRPr lang="fr-FR" sz="1800" dirty="0"/>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745</TotalTime>
  <Words>2067</Words>
  <Application>Microsoft Office PowerPoint</Application>
  <PresentationFormat>Affichage à l'écran (4:3)</PresentationFormat>
  <Paragraphs>144</Paragraphs>
  <Slides>28</Slides>
  <Notes>0</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Thème Office</vt:lpstr>
      <vt:lpstr>Industrie céramique: BREF's Efficacité énergétique</vt:lpstr>
      <vt:lpstr>Secteurs concernés</vt:lpstr>
      <vt:lpstr>Diapositive 3</vt:lpstr>
      <vt:lpstr>Données de consommation d'énergie par tonne de produit provenant des installations de fabrication de briques et de tuiles</vt:lpstr>
      <vt:lpstr>Données de consommation d'énergie pour la fabrication de briques réfractaires de magnésite par kg de produit</vt:lpstr>
      <vt:lpstr>Consommation spécifique d'énergie thermique et d'énergie électrique par étape de procédé Carreaux sols et murs</vt:lpstr>
      <vt:lpstr>Réduction des consommations d'énergie</vt:lpstr>
      <vt:lpstr>1- Conception améliorée des fours et des séchoirs</vt:lpstr>
      <vt:lpstr>Diapositive 9</vt:lpstr>
      <vt:lpstr>2- Récupération de la chaleur résiduelle des fours </vt:lpstr>
      <vt:lpstr>Exemple de récupération de la chaleur d’un four de cuisson de carreaux pour deux séchoirs </vt:lpstr>
      <vt:lpstr>Exemple de récupération de la chaleur d’un four de cuisson de carreaux pour deux séchoirs </vt:lpstr>
      <vt:lpstr>Exemple de récupération de la chaleur d’un four de cuisson de carreaux pour deux séchoirs </vt:lpstr>
      <vt:lpstr>Exemple de récupération de la chaleur d’un four de cuisson de carreaux pour un atomiseur </vt:lpstr>
      <vt:lpstr>Exemple de récupération de la chaleur d’un four de cuisson de carreaux pour un atomiseur </vt:lpstr>
      <vt:lpstr>Exemple de récupération de la chaleur d’un four de cuisson de carreaux pour un atomiseur </vt:lpstr>
      <vt:lpstr>Centrale de cogénération/centrale combinée d'électricité et de chaleur </vt:lpstr>
      <vt:lpstr>La sauvegarde de l’énergie </vt:lpstr>
      <vt:lpstr>Séchage</vt:lpstr>
      <vt:lpstr>Energie nécessaire au séchage </vt:lpstr>
      <vt:lpstr>Conseils</vt:lpstr>
      <vt:lpstr>Demande d’énergie de chauffe en fonction de la demande d’énergie de la mise en mouvement de l’air dans un séchoir</vt:lpstr>
      <vt:lpstr>Conseils</vt:lpstr>
      <vt:lpstr>Atomisation</vt:lpstr>
      <vt:lpstr>Atomisation</vt:lpstr>
      <vt:lpstr>Recyclage des calories des fumées du four vers l’atomiseur (par SACMI)</vt:lpstr>
      <vt:lpstr>Diapositive 27</vt:lpstr>
      <vt:lpstr>Modification des pâtes céramiques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Industrie céramique: BREF's</dc:title>
  <dc:creator>abdellatif touzani</dc:creator>
  <cp:lastModifiedBy>abdellatif touzani</cp:lastModifiedBy>
  <cp:revision>24</cp:revision>
  <dcterms:created xsi:type="dcterms:W3CDTF">2015-10-17T07:20:01Z</dcterms:created>
  <dcterms:modified xsi:type="dcterms:W3CDTF">2015-10-17T19:45:28Z</dcterms:modified>
</cp:coreProperties>
</file>